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261" r:id="rId27"/>
    <p:sldId id="281" r:id="rId28"/>
    <p:sldId id="262" r:id="rId29"/>
    <p:sldId id="263" r:id="rId30"/>
    <p:sldId id="282" r:id="rId31"/>
    <p:sldId id="264" r:id="rId32"/>
    <p:sldId id="283" r:id="rId33"/>
    <p:sldId id="266" r:id="rId34"/>
    <p:sldId id="284" r:id="rId35"/>
    <p:sldId id="287" r:id="rId36"/>
    <p:sldId id="285" r:id="rId37"/>
    <p:sldId id="286" r:id="rId38"/>
    <p:sldId id="270" r:id="rId39"/>
    <p:sldId id="288" r:id="rId40"/>
    <p:sldId id="289" r:id="rId41"/>
    <p:sldId id="272" r:id="rId42"/>
    <p:sldId id="291" r:id="rId43"/>
    <p:sldId id="258" r:id="rId44"/>
    <p:sldId id="273" r:id="rId45"/>
    <p:sldId id="274" r:id="rId46"/>
    <p:sldId id="290" r:id="rId47"/>
    <p:sldId id="275" r:id="rId48"/>
    <p:sldId id="295" r:id="rId49"/>
    <p:sldId id="294" r:id="rId50"/>
    <p:sldId id="260" r:id="rId51"/>
    <p:sldId id="292" r:id="rId52"/>
    <p:sldId id="293" r:id="rId53"/>
    <p:sldId id="276" r:id="rId54"/>
    <p:sldId id="296" r:id="rId55"/>
    <p:sldId id="259" r:id="rId56"/>
    <p:sldId id="277" r:id="rId57"/>
    <p:sldId id="279" r:id="rId58"/>
    <p:sldId id="280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viewProps" Target="viewProps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slide" Target="slides/slide57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Relationship Id="rId61" Type="http://schemas.openxmlformats.org/officeDocument/2006/relationships/handoutMaster" Target="handoutMasters/handoutMaster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notesMaster" Target="notesMasters/notesMaster1.xml" /><Relationship Id="rId65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64" Type="http://schemas.openxmlformats.org/officeDocument/2006/relationships/theme" Target="theme/theme1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slide" Target="slides/slide58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3AA6A-E3BF-4AEC-937B-7258C7C45B58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9075E-6CDE-488A-906D-019EE7858A1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8390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74E3B-79FF-457B-AF3E-F797CA00FE4D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5632C-5A11-4A56-B748-6B2CB305999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961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90A45-F11E-4BC4-8119-2157EC0251F1}" type="datetime1">
              <a:rPr lang="en-US" smtClean="0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6A77A-D987-43BD-879D-AFF90386D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1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E54CE-9930-4763-959A-B69594058799}" type="datetimeFigureOut">
              <a:rPr lang="en-US" smtClean="0"/>
              <a:pPr/>
              <a:t>4/15/2020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8B9F7-69DF-4B56-B29D-6CA37EAA0C7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2.png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12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12.xml" 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4346" y="1142984"/>
            <a:ext cx="6929454" cy="1470025"/>
          </a:xfrm>
        </p:spPr>
        <p:txBody>
          <a:bodyPr>
            <a:noAutofit/>
          </a:bodyPr>
          <a:lstStyle/>
          <a:p>
            <a:r>
              <a:rPr lang="en-IN" sz="7200" b="1" dirty="0">
                <a:solidFill>
                  <a:srgbClr val="C00000"/>
                </a:solidFill>
              </a:rPr>
              <a:t>LOCAL ANAESTHETICS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Grp="1" noChangeAspect="1"/>
          </p:cNvGraphicFramePr>
          <p:nvPr/>
        </p:nvGraphicFramePr>
        <p:xfrm>
          <a:off x="0" y="0"/>
          <a:ext cx="9144000" cy="670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Bitmap Image" r:id="rId3" imgW="8449854" imgH="5563377" progId="PBrush">
                  <p:embed/>
                </p:oleObj>
              </mc:Choice>
              <mc:Fallback>
                <p:oleObj name="Bitmap Image" r:id="rId3" imgW="8449854" imgH="5563377" progId="PBrush">
                  <p:embed/>
                  <p:pic>
                    <p:nvPicPr>
                      <p:cNvPr id="2" name="Objec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lum bright="22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70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5567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IN" dirty="0"/>
              <a:t>LAs binds more avidly to the </a:t>
            </a:r>
            <a:r>
              <a:rPr lang="en-IN" dirty="0">
                <a:solidFill>
                  <a:schemeClr val="accent5"/>
                </a:solidFill>
              </a:rPr>
              <a:t>activated and inactivated states </a:t>
            </a:r>
            <a:r>
              <a:rPr lang="en-IN" dirty="0"/>
              <a:t>of the channel rare than to the resting state </a:t>
            </a:r>
          </a:p>
          <a:p>
            <a:r>
              <a:rPr lang="en-IN" dirty="0"/>
              <a:t>Blockade develops rapidly when the nerve is stimulated repeatedly</a:t>
            </a:r>
          </a:p>
          <a:p>
            <a:r>
              <a:rPr lang="en-IN" dirty="0">
                <a:solidFill>
                  <a:schemeClr val="accent5"/>
                </a:solidFill>
              </a:rPr>
              <a:t>Degree of blockade is frequency dependent</a:t>
            </a:r>
          </a:p>
          <a:p>
            <a:r>
              <a:rPr lang="en-IN" dirty="0"/>
              <a:t>Exposure to higher concentration of Calcium reduces inactivation of Na channels and lessens the degree of blockade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6555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Local 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/>
              <a:t>No / minimal local irritant action </a:t>
            </a:r>
          </a:p>
          <a:p>
            <a:r>
              <a:rPr lang="en-IN" dirty="0"/>
              <a:t>Blocks sensory nerve endings, nerve trunk, neuromuscular junction, ganglionic synapse and receptors</a:t>
            </a:r>
          </a:p>
          <a:p>
            <a:r>
              <a:rPr lang="en-IN" dirty="0"/>
              <a:t>   Acetylcholine release from motor nerve endings </a:t>
            </a:r>
          </a:p>
          <a:p>
            <a:r>
              <a:rPr lang="en-IN" dirty="0"/>
              <a:t>Sensitivity to LA : determined by diameter and type of fibre </a:t>
            </a:r>
          </a:p>
          <a:p>
            <a:r>
              <a:rPr lang="en-IN" dirty="0" err="1"/>
              <a:t>Myelinated</a:t>
            </a:r>
            <a:r>
              <a:rPr lang="en-IN" dirty="0"/>
              <a:t> fibres are blocked earlier than non </a:t>
            </a:r>
            <a:r>
              <a:rPr lang="en-IN" dirty="0" err="1"/>
              <a:t>myelinated</a:t>
            </a:r>
            <a:r>
              <a:rPr lang="en-IN" dirty="0"/>
              <a:t> fibre</a:t>
            </a:r>
          </a:p>
          <a:p>
            <a:r>
              <a:rPr lang="en-IN" dirty="0"/>
              <a:t>Smaller fibres are more sensitive than the larger fibres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71600" y="3288613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845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en-IN" dirty="0"/>
              <a:t>Autonomic fibres are more susceptible than somatic fibres</a:t>
            </a:r>
          </a:p>
          <a:p>
            <a:r>
              <a:rPr lang="en-IN" dirty="0">
                <a:solidFill>
                  <a:schemeClr val="accent5"/>
                </a:solidFill>
              </a:rPr>
              <a:t>Order of blockade</a:t>
            </a:r>
            <a:r>
              <a:rPr lang="en-IN" dirty="0"/>
              <a:t> : pain- temperature- touch-deep pressure sense </a:t>
            </a:r>
          </a:p>
          <a:p>
            <a:r>
              <a:rPr lang="en-IN" dirty="0">
                <a:solidFill>
                  <a:schemeClr val="accent5"/>
                </a:solidFill>
              </a:rPr>
              <a:t>Tongue </a:t>
            </a:r>
            <a:r>
              <a:rPr lang="en-IN" dirty="0"/>
              <a:t>: bitter taste – sweet – sour- salty</a:t>
            </a:r>
          </a:p>
          <a:p>
            <a:r>
              <a:rPr lang="en-IN" dirty="0">
                <a:solidFill>
                  <a:schemeClr val="accent5"/>
                </a:solidFill>
              </a:rPr>
              <a:t>Fibres first blocked are last to recover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Nerve trunk </a:t>
            </a:r>
            <a:r>
              <a:rPr lang="en-IN" dirty="0"/>
              <a:t>: location of fibres determines the latency, duration and depth of local anaesthesia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1"/>
                </a:solidFill>
              </a:rPr>
              <a:t>           outer fibres are affected earlier than the core fibres </a:t>
            </a:r>
          </a:p>
        </p:txBody>
      </p:sp>
    </p:spTree>
    <p:extLst>
      <p:ext uri="{BB962C8B-B14F-4D97-AF65-F5344CB8AC3E}">
        <p14:creationId xmlns:p14="http://schemas.microsoft.com/office/powerpoint/2010/main" val="281940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No adequate pain control in inflamed tissues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Inflammation </a:t>
            </a:r>
            <a:r>
              <a:rPr lang="en-IN" dirty="0">
                <a:solidFill>
                  <a:schemeClr val="accent1"/>
                </a:solidFill>
              </a:rPr>
              <a:t>lowers pH </a:t>
            </a:r>
            <a:r>
              <a:rPr lang="en-IN" dirty="0"/>
              <a:t>of tissues – LAs ionized hindering diffusion into </a:t>
            </a:r>
            <a:r>
              <a:rPr lang="en-IN" dirty="0" err="1"/>
              <a:t>axolemma</a:t>
            </a:r>
            <a:endParaRPr lang="en-IN" dirty="0"/>
          </a:p>
          <a:p>
            <a:r>
              <a:rPr lang="en-IN" dirty="0">
                <a:solidFill>
                  <a:schemeClr val="accent1"/>
                </a:solidFill>
              </a:rPr>
              <a:t>Blood flow </a:t>
            </a:r>
            <a:r>
              <a:rPr lang="en-IN" dirty="0"/>
              <a:t>to inflamed area is </a:t>
            </a:r>
            <a:r>
              <a:rPr lang="en-IN" dirty="0">
                <a:solidFill>
                  <a:schemeClr val="accent1"/>
                </a:solidFill>
              </a:rPr>
              <a:t>increased</a:t>
            </a:r>
            <a:r>
              <a:rPr lang="en-IN" dirty="0"/>
              <a:t> and the rapid removal of LAs from the site</a:t>
            </a:r>
          </a:p>
          <a:p>
            <a:r>
              <a:rPr lang="en-IN" dirty="0"/>
              <a:t>Effectiveness of </a:t>
            </a:r>
            <a:r>
              <a:rPr lang="en-IN" dirty="0" err="1"/>
              <a:t>Adr</a:t>
            </a:r>
            <a:r>
              <a:rPr lang="en-IN" dirty="0"/>
              <a:t> injected with LA is reduced at the inflamed site </a:t>
            </a:r>
          </a:p>
          <a:p>
            <a:r>
              <a:rPr lang="en-IN" dirty="0">
                <a:solidFill>
                  <a:schemeClr val="accent1"/>
                </a:solidFill>
              </a:rPr>
              <a:t>Inflammatory products</a:t>
            </a:r>
            <a:r>
              <a:rPr lang="en-IN" dirty="0"/>
              <a:t> may appose LA action</a:t>
            </a:r>
          </a:p>
        </p:txBody>
      </p:sp>
    </p:spTree>
    <p:extLst>
      <p:ext uri="{BB962C8B-B14F-4D97-AF65-F5344CB8AC3E}">
        <p14:creationId xmlns:p14="http://schemas.microsoft.com/office/powerpoint/2010/main" val="362971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4000" dirty="0">
                <a:solidFill>
                  <a:srgbClr val="FF0000"/>
                </a:solidFill>
              </a:rPr>
              <a:t>Addition of vasoconstrictor (Adrenaline – 1:50,000 to 1:200,000)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Prolongs duration of action </a:t>
            </a:r>
          </a:p>
          <a:p>
            <a:r>
              <a:rPr lang="en-IN" dirty="0"/>
              <a:t>Enhances the intensity of nerve block</a:t>
            </a:r>
          </a:p>
          <a:p>
            <a:r>
              <a:rPr lang="en-IN" dirty="0"/>
              <a:t>Reduces systemic toxicity of LAs</a:t>
            </a:r>
          </a:p>
          <a:p>
            <a:r>
              <a:rPr lang="en-IN" dirty="0"/>
              <a:t>Provides more bloodless field for surgery</a:t>
            </a:r>
          </a:p>
          <a:p>
            <a:r>
              <a:rPr lang="en-IN" dirty="0"/>
              <a:t>Increases the chances of subsequent local tissue </a:t>
            </a:r>
            <a:r>
              <a:rPr lang="en-IN" dirty="0" err="1"/>
              <a:t>edema</a:t>
            </a:r>
            <a:r>
              <a:rPr lang="en-IN" dirty="0"/>
              <a:t> and necrosis and delay wound healing by reducing the O2 supply</a:t>
            </a:r>
          </a:p>
          <a:p>
            <a:r>
              <a:rPr lang="en-IN" dirty="0"/>
              <a:t>May rise BP and promote arrhythmia </a:t>
            </a:r>
          </a:p>
        </p:txBody>
      </p:sp>
    </p:spTree>
    <p:extLst>
      <p:ext uri="{BB962C8B-B14F-4D97-AF65-F5344CB8AC3E}">
        <p14:creationId xmlns:p14="http://schemas.microsoft.com/office/powerpoint/2010/main" val="73717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Systemic action </a:t>
            </a:r>
            <a:br>
              <a:rPr lang="en-IN" dirty="0">
                <a:solidFill>
                  <a:srgbClr val="FF0000"/>
                </a:solidFill>
              </a:rPr>
            </a:br>
            <a:r>
              <a:rPr lang="en-IN" dirty="0">
                <a:solidFill>
                  <a:srgbClr val="FF0000"/>
                </a:solidFill>
              </a:rPr>
              <a:t>CNS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All LAs produce </a:t>
            </a:r>
            <a:r>
              <a:rPr lang="en-IN" dirty="0">
                <a:solidFill>
                  <a:schemeClr val="accent5"/>
                </a:solidFill>
              </a:rPr>
              <a:t>sequence of stimulation followed by depression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Cocaine</a:t>
            </a:r>
            <a:r>
              <a:rPr lang="en-IN" dirty="0"/>
              <a:t> : powerful CNS stimulant causes Euphoria – excitement – mental confusion – restlessness – tremors and twitching of muscles – depression – death in dose dependent manner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Other LAs </a:t>
            </a:r>
            <a:r>
              <a:rPr lang="en-IN" dirty="0"/>
              <a:t>: At safe clinical dose – little CNS effect            Higher dose – CNS stimulation followed by depression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1481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Early neurological symptom of overdoses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Circumoral</a:t>
            </a:r>
            <a:r>
              <a:rPr lang="en-IN" dirty="0"/>
              <a:t> numbness, abnormal sensation in the tongue, dizziness, blurred vision, tinnitus followed by drowsiness, </a:t>
            </a:r>
            <a:r>
              <a:rPr lang="en-IN" dirty="0" err="1"/>
              <a:t>dysphoria</a:t>
            </a:r>
            <a:r>
              <a:rPr lang="en-IN" dirty="0"/>
              <a:t> and lethargy 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Still higher dose </a:t>
            </a:r>
            <a:r>
              <a:rPr lang="en-IN" dirty="0"/>
              <a:t>: excitation, restlessness, agitation, muscle twitching, seizures and finally unconsciousness </a:t>
            </a:r>
          </a:p>
        </p:txBody>
      </p:sp>
    </p:spTree>
    <p:extLst>
      <p:ext uri="{BB962C8B-B14F-4D97-AF65-F5344CB8AC3E}">
        <p14:creationId xmlns:p14="http://schemas.microsoft.com/office/powerpoint/2010/main" val="2470532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r>
              <a:rPr lang="en-IN" sz="4200" dirty="0">
                <a:solidFill>
                  <a:srgbClr val="FF0000"/>
                </a:solidFill>
              </a:rPr>
              <a:t>CVS</a:t>
            </a:r>
            <a:r>
              <a:rPr lang="en-IN" dirty="0"/>
              <a:t> </a:t>
            </a:r>
            <a:r>
              <a:rPr lang="en-IN" dirty="0">
                <a:solidFill>
                  <a:srgbClr val="FF0000"/>
                </a:solidFill>
              </a:rPr>
              <a:t>: Heart </a:t>
            </a:r>
            <a:r>
              <a:rPr lang="en-IN" dirty="0"/>
              <a:t>: cardiac depressant </a:t>
            </a:r>
          </a:p>
          <a:p>
            <a:pPr marL="0" indent="0">
              <a:buNone/>
            </a:pPr>
            <a:r>
              <a:rPr lang="en-IN" dirty="0"/>
              <a:t>       - higher dose or I.V injection – decrease automaticity, excitability, contractility, conductivity and prolong effective refractory period </a:t>
            </a:r>
          </a:p>
          <a:p>
            <a:pPr marL="0" indent="0">
              <a:buNone/>
            </a:pPr>
            <a:r>
              <a:rPr lang="en-IN" dirty="0"/>
              <a:t>        - anti arrhythmic action (procainamide)</a:t>
            </a:r>
          </a:p>
          <a:p>
            <a:pPr marL="0" indent="0">
              <a:buNone/>
            </a:pPr>
            <a:r>
              <a:rPr lang="en-IN" dirty="0"/>
              <a:t>        - high plasma concentration – QT interval is prolonged and can induce cardiac arrhythmias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     Bupivacaine </a:t>
            </a:r>
            <a:r>
              <a:rPr lang="en-IN" dirty="0"/>
              <a:t>: more </a:t>
            </a:r>
            <a:r>
              <a:rPr lang="en-IN" dirty="0" err="1"/>
              <a:t>cardiotoxic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                 ventricular tachycardia or fibrillation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   Lidocaine </a:t>
            </a:r>
            <a:r>
              <a:rPr lang="en-IN" dirty="0"/>
              <a:t>: little effect on contractility and conductivity  </a:t>
            </a:r>
          </a:p>
          <a:p>
            <a:pPr marL="0" indent="0">
              <a:buNone/>
            </a:pPr>
            <a:r>
              <a:rPr lang="en-IN" dirty="0"/>
              <a:t>                minimum pro arrhythmic potential </a:t>
            </a:r>
          </a:p>
          <a:p>
            <a:pPr marL="0" indent="0">
              <a:buNone/>
            </a:pPr>
            <a:r>
              <a:rPr lang="en-IN" dirty="0"/>
              <a:t>                 used as anti arrhythmic </a:t>
            </a:r>
          </a:p>
        </p:txBody>
      </p:sp>
    </p:spTree>
    <p:extLst>
      <p:ext uri="{BB962C8B-B14F-4D97-AF65-F5344CB8AC3E}">
        <p14:creationId xmlns:p14="http://schemas.microsoft.com/office/powerpoint/2010/main" val="778994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Blood vessels </a:t>
            </a:r>
            <a:r>
              <a:rPr lang="en-IN" dirty="0"/>
              <a:t>: fall in BP due to sympathetic blockade </a:t>
            </a:r>
          </a:p>
          <a:p>
            <a:pPr marL="0" indent="0">
              <a:buNone/>
            </a:pPr>
            <a:r>
              <a:rPr lang="en-IN" dirty="0"/>
              <a:t>         higher concentration – direct relaxation of arteriolar smooth muscle </a:t>
            </a:r>
          </a:p>
          <a:p>
            <a:pPr marL="0" indent="0">
              <a:buNone/>
            </a:pPr>
            <a:r>
              <a:rPr lang="en-IN" dirty="0"/>
              <a:t>       Bupivacaine more </a:t>
            </a:r>
            <a:r>
              <a:rPr lang="en-IN" dirty="0" err="1"/>
              <a:t>vasodilatory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Prilocaine</a:t>
            </a:r>
            <a:r>
              <a:rPr lang="en-IN" dirty="0"/>
              <a:t> least </a:t>
            </a:r>
            <a:r>
              <a:rPr lang="en-IN" dirty="0" err="1"/>
              <a:t>vasodilatory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/>
              <a:t>  toxic doses : cardiovascular collapse </a:t>
            </a:r>
          </a:p>
          <a:p>
            <a:pPr marL="0" indent="0">
              <a:buNone/>
            </a:pPr>
            <a:r>
              <a:rPr lang="en-IN" dirty="0"/>
              <a:t>     </a:t>
            </a:r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cocaine</a:t>
            </a:r>
            <a:r>
              <a:rPr lang="en-IN" dirty="0"/>
              <a:t> : sympathomimetic property </a:t>
            </a:r>
          </a:p>
          <a:p>
            <a:pPr marL="0" indent="0">
              <a:buNone/>
            </a:pPr>
            <a:r>
              <a:rPr lang="en-IN" dirty="0"/>
              <a:t>                local vasoconstriction and marked rise in BP and tachycardia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6775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Local Anaesthetics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Drug which </a:t>
            </a:r>
            <a:r>
              <a:rPr lang="en-IN" dirty="0">
                <a:solidFill>
                  <a:schemeClr val="accent5"/>
                </a:solidFill>
              </a:rPr>
              <a:t>upon topical application </a:t>
            </a:r>
            <a:r>
              <a:rPr lang="en-IN" dirty="0"/>
              <a:t>or local injection </a:t>
            </a:r>
            <a:r>
              <a:rPr lang="en-IN" dirty="0">
                <a:solidFill>
                  <a:schemeClr val="accent5"/>
                </a:solidFill>
              </a:rPr>
              <a:t>causes reversible loss of sensory perception</a:t>
            </a:r>
            <a:r>
              <a:rPr lang="en-IN" dirty="0"/>
              <a:t>, especially pain in restricted area of the body </a:t>
            </a:r>
          </a:p>
          <a:p>
            <a:r>
              <a:rPr lang="en-IN" dirty="0"/>
              <a:t>Blocks generation and conduction of nerve impulse </a:t>
            </a:r>
          </a:p>
        </p:txBody>
      </p:sp>
    </p:spTree>
    <p:extLst>
      <p:ext uri="{BB962C8B-B14F-4D97-AF65-F5344CB8AC3E}">
        <p14:creationId xmlns:p14="http://schemas.microsoft.com/office/powerpoint/2010/main" val="1659537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Pharmacokinetics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Soluble surface anaesthetics are rapidly absorbed for mucous membrane and abraded skin </a:t>
            </a:r>
          </a:p>
          <a:p>
            <a:r>
              <a:rPr lang="en-IN" sz="2800" dirty="0"/>
              <a:t>Rate of absorption depends on the blood flow to the injected area</a:t>
            </a:r>
          </a:p>
          <a:p>
            <a:r>
              <a:rPr lang="en-IN" sz="2800" dirty="0"/>
              <a:t>LAs being lipophilic -  widely distributed and rapidly enters highly perfused organs </a:t>
            </a:r>
          </a:p>
          <a:p>
            <a:r>
              <a:rPr lang="en-IN" sz="2800" dirty="0"/>
              <a:t>LAs rapidly but temporarily bound to tissues, especially nerves at the site of injection </a:t>
            </a:r>
          </a:p>
        </p:txBody>
      </p:sp>
    </p:spTree>
    <p:extLst>
      <p:ext uri="{BB962C8B-B14F-4D97-AF65-F5344CB8AC3E}">
        <p14:creationId xmlns:p14="http://schemas.microsoft.com/office/powerpoint/2010/main" val="2099563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Ester linked (Procaine</a:t>
            </a:r>
            <a:r>
              <a:rPr lang="en-IN" dirty="0"/>
              <a:t>)- rapidly hydrolysed by plasma </a:t>
            </a:r>
            <a:r>
              <a:rPr lang="en-IN" dirty="0" err="1"/>
              <a:t>pseudocholine</a:t>
            </a:r>
            <a:r>
              <a:rPr lang="en-IN" dirty="0"/>
              <a:t> </a:t>
            </a:r>
            <a:r>
              <a:rPr lang="en-IN" dirty="0" err="1"/>
              <a:t>esterases</a:t>
            </a:r>
            <a:r>
              <a:rPr lang="en-IN" dirty="0"/>
              <a:t> and </a:t>
            </a:r>
            <a:r>
              <a:rPr lang="en-IN" dirty="0" err="1"/>
              <a:t>esterases</a:t>
            </a:r>
            <a:r>
              <a:rPr lang="en-IN" dirty="0"/>
              <a:t> in liver 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Amide linked (Lidocaine</a:t>
            </a:r>
            <a:r>
              <a:rPr lang="en-IN" dirty="0"/>
              <a:t>) – degraded only in liver by </a:t>
            </a:r>
            <a:r>
              <a:rPr lang="en-IN" dirty="0" err="1"/>
              <a:t>dealkylation</a:t>
            </a:r>
            <a:r>
              <a:rPr lang="en-IN" dirty="0"/>
              <a:t> and hydrolysis and is hepatic blood flow dependent 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Oral ingestion (Procaine and Lidocaine)</a:t>
            </a:r>
            <a:r>
              <a:rPr lang="en-IN" dirty="0"/>
              <a:t> : high first pass metabolism in liver </a:t>
            </a:r>
          </a:p>
          <a:p>
            <a:pPr marL="0" indent="0">
              <a:buNone/>
            </a:pPr>
            <a:r>
              <a:rPr lang="en-IN" dirty="0"/>
              <a:t>           hence not active orally for antiarrhythmic purposes</a:t>
            </a:r>
          </a:p>
        </p:txBody>
      </p:sp>
    </p:spTree>
    <p:extLst>
      <p:ext uri="{BB962C8B-B14F-4D97-AF65-F5344CB8AC3E}">
        <p14:creationId xmlns:p14="http://schemas.microsoft.com/office/powerpoint/2010/main" val="182940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Adverse Effects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I.V route </a:t>
            </a:r>
            <a:r>
              <a:rPr lang="en-IN" dirty="0"/>
              <a:t>– related to intrinsic anaesthetic potency of LAs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Local/ Regional </a:t>
            </a:r>
            <a:r>
              <a:rPr lang="en-IN" dirty="0"/>
              <a:t>: rate of absorption and metabolism </a:t>
            </a:r>
          </a:p>
          <a:p>
            <a:r>
              <a:rPr lang="en-IN" dirty="0"/>
              <a:t>Rapidly absorbed slowly metabolised drugs are more toxic</a:t>
            </a:r>
          </a:p>
          <a:p>
            <a:r>
              <a:rPr lang="en-IN" dirty="0">
                <a:solidFill>
                  <a:srgbClr val="FF0000"/>
                </a:solidFill>
              </a:rPr>
              <a:t>CNS effects </a:t>
            </a:r>
            <a:r>
              <a:rPr lang="en-IN" dirty="0"/>
              <a:t>: light headedness, dizziness, auditory and visual hallucination, mental confusion, disorientation, shivering, twitching and convulsions  and respiratory arrest.</a:t>
            </a:r>
          </a:p>
          <a:p>
            <a:pPr marL="0" indent="0">
              <a:buNone/>
            </a:pPr>
            <a:r>
              <a:rPr lang="en-IN" dirty="0"/>
              <a:t>         - can be prevented and treated with diazepam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45828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CVS</a:t>
            </a:r>
            <a:r>
              <a:rPr lang="en-IN" dirty="0"/>
              <a:t> : bradycardia, hypotension, cardiac arrhythmias and vascular collapse </a:t>
            </a:r>
          </a:p>
          <a:p>
            <a:r>
              <a:rPr lang="en-IN" dirty="0">
                <a:solidFill>
                  <a:srgbClr val="FF0000"/>
                </a:solidFill>
              </a:rPr>
              <a:t>LA injection </a:t>
            </a:r>
            <a:r>
              <a:rPr lang="en-IN" dirty="0"/>
              <a:t>: painful, low local tissue damage</a:t>
            </a:r>
          </a:p>
          <a:p>
            <a:pPr marL="0" indent="0">
              <a:buNone/>
            </a:pPr>
            <a:r>
              <a:rPr lang="en-IN" dirty="0"/>
              <a:t>         delays wound healing </a:t>
            </a:r>
          </a:p>
          <a:p>
            <a:pPr marL="0" indent="0">
              <a:buNone/>
            </a:pPr>
            <a:r>
              <a:rPr lang="en-IN" dirty="0"/>
              <a:t>    </a:t>
            </a:r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Addition of vasoconstrictor  </a:t>
            </a:r>
            <a:r>
              <a:rPr lang="en-IN" dirty="0"/>
              <a:t>– enhances the local tissue damage. Also should be avoid in regions with end arteries </a:t>
            </a:r>
          </a:p>
          <a:p>
            <a:r>
              <a:rPr lang="en-IN" dirty="0">
                <a:solidFill>
                  <a:srgbClr val="FF0000"/>
                </a:solidFill>
              </a:rPr>
              <a:t>Hypersensitivity reaction </a:t>
            </a:r>
            <a:r>
              <a:rPr lang="en-IN" dirty="0"/>
              <a:t>: rashes, dermatitis, asthma, angioedema and rarely anaphylaxis </a:t>
            </a:r>
          </a:p>
          <a:p>
            <a:pPr marL="0" indent="0">
              <a:buNone/>
            </a:pPr>
            <a:r>
              <a:rPr lang="en-IN" dirty="0"/>
              <a:t>               common with ester linked LA </a:t>
            </a:r>
          </a:p>
          <a:p>
            <a:pPr marL="0" indent="0">
              <a:buNone/>
            </a:pPr>
            <a:r>
              <a:rPr lang="en-IN" dirty="0" err="1"/>
              <a:t>Methylparaben</a:t>
            </a:r>
            <a:r>
              <a:rPr lang="en-IN" dirty="0"/>
              <a:t> – preservative in LA</a:t>
            </a:r>
          </a:p>
        </p:txBody>
      </p:sp>
    </p:spTree>
    <p:extLst>
      <p:ext uri="{BB962C8B-B14F-4D97-AF65-F5344CB8AC3E}">
        <p14:creationId xmlns:p14="http://schemas.microsoft.com/office/powerpoint/2010/main" val="36629504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Precautions and Interactions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2800" dirty="0"/>
              <a:t>Before injecting an LA aspirate lightly to avoided intravascular injections</a:t>
            </a:r>
          </a:p>
          <a:p>
            <a:r>
              <a:rPr lang="en-IN" sz="2800" dirty="0"/>
              <a:t>Inject slowly and do not exceed the maximum safe dose especially in children</a:t>
            </a:r>
          </a:p>
          <a:p>
            <a:r>
              <a:rPr lang="en-IN" sz="2800" dirty="0"/>
              <a:t>Propranolol and other </a:t>
            </a:r>
            <a:r>
              <a:rPr lang="el-GR" sz="2800" dirty="0"/>
              <a:t>β</a:t>
            </a:r>
            <a:r>
              <a:rPr lang="en-IN" sz="2800" dirty="0"/>
              <a:t> blockers may reduce the metabolism of Lidocaine and other Amides LAs by reducing hepatic blood flow</a:t>
            </a:r>
          </a:p>
          <a:p>
            <a:r>
              <a:rPr lang="en-IN" sz="2800" dirty="0"/>
              <a:t>Vasoconstrictor containing LAs should be avoided for patients with IHD, cardiac arrhythmias, thyrotoxicosis, uncontrolled HTN and those on </a:t>
            </a:r>
            <a:r>
              <a:rPr lang="el-GR" sz="2800" dirty="0"/>
              <a:t>β</a:t>
            </a:r>
            <a:r>
              <a:rPr lang="en-IN" sz="2800" dirty="0"/>
              <a:t> blockers and TCAs</a:t>
            </a:r>
          </a:p>
        </p:txBody>
      </p:sp>
    </p:spTree>
    <p:extLst>
      <p:ext uri="{BB962C8B-B14F-4D97-AF65-F5344CB8AC3E}">
        <p14:creationId xmlns:p14="http://schemas.microsoft.com/office/powerpoint/2010/main" val="2407571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03322"/>
              </p:ext>
            </p:extLst>
          </p:nvPr>
        </p:nvGraphicFramePr>
        <p:xfrm>
          <a:off x="457200" y="260648"/>
          <a:ext cx="8229600" cy="6120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Features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Site of 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Peripheral nerves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Area of body involved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Whole body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Restricted area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Consciousness</a:t>
                      </a:r>
                      <a:r>
                        <a:rPr lang="en-IN" baseline="0" dirty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Lost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Un</a:t>
                      </a:r>
                      <a:r>
                        <a:rPr lang="en-IN" baseline="0" dirty="0"/>
                        <a:t>a</a:t>
                      </a:r>
                      <a:r>
                        <a:rPr lang="en-IN" dirty="0"/>
                        <a:t>ltered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Care of vital functions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Essential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Usually not needed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Poor health patient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Risky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Safer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6205">
                <a:tc>
                  <a:txBody>
                    <a:bodyPr/>
                    <a:lstStyle/>
                    <a:p>
                      <a:r>
                        <a:rPr lang="en-IN" dirty="0"/>
                        <a:t>Use in non-</a:t>
                      </a:r>
                      <a:r>
                        <a:rPr lang="en-IN" baseline="0" dirty="0"/>
                        <a:t>cooperative patients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Possible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Not possible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Major surgery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Preferred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Cannot be used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9309">
                <a:tc>
                  <a:txBody>
                    <a:bodyPr/>
                    <a:lstStyle/>
                    <a:p>
                      <a:r>
                        <a:rPr lang="en-IN" dirty="0"/>
                        <a:t>Minor surgery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Not preferred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Preferred</a:t>
                      </a:r>
                      <a:r>
                        <a:rPr lang="en-IN" baseline="0" dirty="0"/>
                        <a:t>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066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-285776"/>
            <a:ext cx="8229600" cy="1143000"/>
          </a:xfrm>
        </p:spPr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COCAINE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56"/>
            <a:ext cx="9144000" cy="614364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sz="2800" dirty="0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3600" dirty="0"/>
              <a:t>Natural alkaloid from </a:t>
            </a:r>
            <a:r>
              <a:rPr lang="en-US" sz="3600" dirty="0" err="1"/>
              <a:t>Erythroxylon</a:t>
            </a:r>
            <a:r>
              <a:rPr lang="en-US" sz="3600" dirty="0"/>
              <a:t> coca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Medical use limited to surface or topical  anesthesia (corneal or nasopharyngeal)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Never inject </a:t>
            </a:r>
            <a:r>
              <a:rPr lang="en-US" sz="3600" dirty="0">
                <a:sym typeface="Wingdings" pitchFamily="2" charset="2"/>
              </a:rPr>
              <a:t> it is a protoplasmic poison &amp; causes tissue necrosis</a:t>
            </a:r>
            <a:endParaRPr lang="en-US" sz="3600" dirty="0"/>
          </a:p>
          <a:p>
            <a:pPr>
              <a:lnSpc>
                <a:spcPct val="80000"/>
              </a:lnSpc>
            </a:pPr>
            <a:r>
              <a:rPr lang="en-US" sz="3600" dirty="0"/>
              <a:t>Unique drug of Abuse in producing significant tolerance on repeated use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Avoid adrenaline because cocaine already has vasoconstrictor properties</a:t>
            </a:r>
          </a:p>
          <a:p>
            <a:pPr>
              <a:lnSpc>
                <a:spcPct val="80000"/>
              </a:lnSpc>
              <a:buNone/>
            </a:pPr>
            <a:r>
              <a:rPr lang="en-US" sz="3600" dirty="0">
                <a:sym typeface="Wingdings" pitchFamily="2" charset="2"/>
              </a:rPr>
              <a:t>                                </a:t>
            </a:r>
          </a:p>
          <a:p>
            <a:pPr>
              <a:lnSpc>
                <a:spcPct val="80000"/>
              </a:lnSpc>
            </a:pPr>
            <a:endParaRPr lang="en-US" sz="36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01156" cy="6858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dirty="0"/>
              <a:t>Cocaine stimulates                                                         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en-US" sz="3600" dirty="0"/>
              <a:t>    </a:t>
            </a:r>
            <a:r>
              <a:rPr lang="en-US" sz="3600" dirty="0" err="1"/>
              <a:t>Vagal</a:t>
            </a:r>
            <a:r>
              <a:rPr lang="en-US" sz="3600" dirty="0"/>
              <a:t> centre            </a:t>
            </a:r>
            <a:r>
              <a:rPr lang="en-US" sz="3600" dirty="0">
                <a:sym typeface="Wingdings" pitchFamily="2" charset="2"/>
              </a:rPr>
              <a:t> </a:t>
            </a:r>
            <a:r>
              <a:rPr lang="en-US" sz="3600" dirty="0" err="1">
                <a:sym typeface="Wingdings" pitchFamily="2" charset="2"/>
              </a:rPr>
              <a:t>Bradycardia</a:t>
            </a:r>
            <a:endParaRPr lang="en-US" sz="3600" dirty="0">
              <a:sym typeface="Wingdings" pitchFamily="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US" sz="3600" dirty="0">
                <a:sym typeface="Wingdings" pitchFamily="2" charset="2"/>
              </a:rPr>
              <a:t>    Vasomotor Centre  Rise in BP</a:t>
            </a:r>
          </a:p>
          <a:p>
            <a:pPr>
              <a:lnSpc>
                <a:spcPct val="80000"/>
              </a:lnSpc>
              <a:buNone/>
            </a:pPr>
            <a:r>
              <a:rPr lang="en-US" sz="3600" dirty="0">
                <a:sym typeface="Wingdings" pitchFamily="2" charset="2"/>
              </a:rPr>
              <a:t>    Vomiting Centre     Nausea &amp;  </a:t>
            </a:r>
            <a:r>
              <a:rPr lang="en-US" sz="3600" dirty="0" err="1">
                <a:sym typeface="Wingdings" pitchFamily="2" charset="2"/>
              </a:rPr>
              <a:t>vomoting</a:t>
            </a:r>
            <a:endParaRPr lang="en-US" sz="3600" dirty="0">
              <a:sym typeface="Wingdings" pitchFamily="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US" sz="3600" dirty="0">
                <a:sym typeface="Wingdings" pitchFamily="2" charset="2"/>
              </a:rPr>
              <a:t>    Temperature Regulating Centre   Pyrexia</a:t>
            </a:r>
          </a:p>
          <a:p>
            <a:pPr>
              <a:lnSpc>
                <a:spcPct val="80000"/>
              </a:lnSpc>
              <a:buNone/>
            </a:pPr>
            <a:endParaRPr lang="en-US" sz="3600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n-US" sz="3600" dirty="0">
                <a:sym typeface="Wingdings" pitchFamily="2" charset="2"/>
              </a:rPr>
              <a:t>In Periphery it blocks uptake of NA &amp; </a:t>
            </a:r>
            <a:r>
              <a:rPr lang="en-US" sz="3600" dirty="0" err="1">
                <a:sym typeface="Wingdings" pitchFamily="2" charset="2"/>
              </a:rPr>
              <a:t>Adr</a:t>
            </a:r>
            <a:r>
              <a:rPr lang="en-US" sz="3600" dirty="0">
                <a:sym typeface="Wingdings" pitchFamily="2" charset="2"/>
              </a:rPr>
              <a:t> into Adrenergic nerve endings</a:t>
            </a:r>
          </a:p>
          <a:p>
            <a:pPr>
              <a:lnSpc>
                <a:spcPct val="80000"/>
              </a:lnSpc>
            </a:pPr>
            <a:endParaRPr lang="en-US" sz="3600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n-US" sz="3600" dirty="0" err="1">
                <a:sym typeface="Wingdings" pitchFamily="2" charset="2"/>
              </a:rPr>
              <a:t>sympathomimetic</a:t>
            </a:r>
            <a:r>
              <a:rPr lang="en-US" sz="3600" dirty="0">
                <a:sym typeface="Wingdings" pitchFamily="2" charset="2"/>
              </a:rPr>
              <a:t> </a:t>
            </a:r>
            <a:r>
              <a:rPr lang="en-US" sz="3600" dirty="0" err="1">
                <a:sym typeface="Wingdings" pitchFamily="2" charset="2"/>
              </a:rPr>
              <a:t>effect,potentiation</a:t>
            </a:r>
            <a:r>
              <a:rPr lang="en-US" sz="3600" dirty="0">
                <a:sym typeface="Wingdings" pitchFamily="2" charset="2"/>
              </a:rPr>
              <a:t> of directly acting </a:t>
            </a:r>
            <a:r>
              <a:rPr lang="en-US" sz="3600" dirty="0" err="1">
                <a:sym typeface="Wingdings" pitchFamily="2" charset="2"/>
              </a:rPr>
              <a:t>sympathomimetics</a:t>
            </a:r>
            <a:r>
              <a:rPr lang="en-US" sz="3600" dirty="0">
                <a:sym typeface="Wingdings" pitchFamily="2" charset="2"/>
              </a:rPr>
              <a:t> &amp;suppression of indirectly acting </a:t>
            </a:r>
            <a:r>
              <a:rPr lang="en-US" sz="3600" dirty="0" err="1">
                <a:sym typeface="Wingdings" pitchFamily="2" charset="2"/>
              </a:rPr>
              <a:t>sympathomimetics</a:t>
            </a:r>
            <a:endParaRPr lang="en-US" sz="3600" dirty="0">
              <a:sym typeface="Wingdings" pitchFamily="2" charset="2"/>
            </a:endParaRPr>
          </a:p>
          <a:p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571868" y="450057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C00000"/>
                </a:solidFill>
              </a:rPr>
              <a:t>PROCAINE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en-US" sz="2800" dirty="0">
              <a:solidFill>
                <a:srgbClr val="FF0066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3800" dirty="0"/>
              <a:t>Topically ineffective</a:t>
            </a:r>
          </a:p>
          <a:p>
            <a:pPr lvl="1">
              <a:buFont typeface="Arial" pitchFamily="34" charset="0"/>
              <a:buChar char="•"/>
            </a:pPr>
            <a:r>
              <a:rPr lang="en-US" sz="3800" dirty="0"/>
              <a:t>Used for infiltration because of low potency and short duration but most commonly used for spinal </a:t>
            </a:r>
            <a:r>
              <a:rPr lang="en-US" sz="3800" dirty="0" err="1"/>
              <a:t>anaesthesia</a:t>
            </a:r>
            <a:r>
              <a:rPr lang="en-US" sz="3800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3800" dirty="0"/>
              <a:t>Adrenaline used to prolong effect</a:t>
            </a:r>
          </a:p>
          <a:p>
            <a:pPr lvl="1">
              <a:buFont typeface="Arial" pitchFamily="34" charset="0"/>
              <a:buChar char="•"/>
            </a:pPr>
            <a:r>
              <a:rPr lang="en-US" sz="3800" dirty="0"/>
              <a:t>Systemic toxicity negligible because rapidly destroyed in plasma</a:t>
            </a:r>
          </a:p>
          <a:p>
            <a:pPr lvl="1">
              <a:buFont typeface="Arial" pitchFamily="34" charset="0"/>
              <a:buChar char="•"/>
            </a:pPr>
            <a:r>
              <a:rPr lang="en-US" sz="3800" dirty="0"/>
              <a:t>Procaine penicillin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-214338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>
                <a:solidFill>
                  <a:srgbClr val="C00000"/>
                </a:solidFill>
              </a:rPr>
              <a:t>LIDOCAINE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85794"/>
            <a:ext cx="9144000" cy="6072206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 </a:t>
            </a:r>
            <a:r>
              <a:rPr lang="en-US" sz="4000" dirty="0"/>
              <a:t>Most widely used LA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Effective by all routes.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Injected around a nerve , blocks conduction within 3min,whereas  procaine may take 15min. 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Good alternative for those allergic to ester type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 err="1"/>
              <a:t>Vasodilation</a:t>
            </a:r>
            <a:r>
              <a:rPr lang="en-US" sz="3600" dirty="0"/>
              <a:t> in the injected area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More potent than procaine but about equal toxicity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Quicker CNS effects than others (drowsiness, mental clouding, altered taste and tinnitus)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dirty="0"/>
              <a:t>Cocaine : </a:t>
            </a:r>
          </a:p>
          <a:p>
            <a:pPr lvl="1"/>
            <a:r>
              <a:rPr lang="en-IN" sz="3200" dirty="0"/>
              <a:t>First local anaesthetic</a:t>
            </a:r>
          </a:p>
          <a:p>
            <a:pPr lvl="1"/>
            <a:r>
              <a:rPr lang="en-IN" sz="3200" dirty="0"/>
              <a:t>Discovered by German, Albert </a:t>
            </a:r>
            <a:r>
              <a:rPr lang="en-IN" sz="3200" dirty="0" err="1"/>
              <a:t>Niemann</a:t>
            </a:r>
            <a:r>
              <a:rPr lang="en-IN" sz="3200" dirty="0"/>
              <a:t> (1860) </a:t>
            </a:r>
          </a:p>
          <a:p>
            <a:pPr lvl="1"/>
            <a:r>
              <a:rPr lang="en-IN" sz="3200" dirty="0"/>
              <a:t>Isolated from the leaves of coca</a:t>
            </a:r>
          </a:p>
          <a:p>
            <a:pPr lvl="1"/>
            <a:r>
              <a:rPr lang="en-IN" sz="3200" dirty="0"/>
              <a:t>First clinical use in 1884 by Sigmund Freud and Karl </a:t>
            </a:r>
            <a:r>
              <a:rPr lang="en-IN" sz="3200" dirty="0" err="1"/>
              <a:t>Kollar</a:t>
            </a:r>
            <a:r>
              <a:rPr lang="en-IN" sz="3200" dirty="0"/>
              <a:t> in ophthalmology as a topical ointment</a:t>
            </a: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789313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Overdose (muscle twitching, cardiac arrhythmia, fall in BP, coma and respiratory arrest)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 err="1"/>
              <a:t>Antiarrhythmic</a:t>
            </a:r>
            <a:endParaRPr lang="en-US" sz="3600" dirty="0"/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/>
              <a:t>Available as Injections, topical solution, jelly and ointment etc.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dirty="0" err="1"/>
              <a:t>Transdermal</a:t>
            </a:r>
            <a:r>
              <a:rPr lang="en-US" sz="3600" dirty="0"/>
              <a:t> patch </a:t>
            </a:r>
            <a:r>
              <a:rPr lang="en-US" sz="3600" dirty="0">
                <a:sym typeface="Wingdings" pitchFamily="2" charset="2"/>
              </a:rPr>
              <a:t> burning pain due to </a:t>
            </a:r>
            <a:r>
              <a:rPr lang="en-US" sz="3600" dirty="0" err="1">
                <a:sym typeface="Wingdings" pitchFamily="2" charset="2"/>
              </a:rPr>
              <a:t>postherapeutic</a:t>
            </a:r>
            <a:r>
              <a:rPr lang="en-US" sz="3600" dirty="0">
                <a:sym typeface="Wingdings" pitchFamily="2" charset="2"/>
              </a:rPr>
              <a:t> neuralgia</a:t>
            </a:r>
            <a:endParaRPr lang="en-US" sz="3600" dirty="0"/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3600" b="1" dirty="0">
                <a:solidFill>
                  <a:srgbClr val="FF0000"/>
                </a:solidFill>
              </a:rPr>
              <a:t>Use  </a:t>
            </a:r>
            <a:r>
              <a:rPr lang="en-US" sz="3600" dirty="0"/>
              <a:t>: surface application , infiltration , nerve block , epidural , spinal &amp; intravenous regional block </a:t>
            </a:r>
            <a:r>
              <a:rPr lang="en-US" sz="3600" dirty="0" err="1"/>
              <a:t>anaesthesia</a:t>
            </a:r>
            <a:endParaRPr lang="en-US" sz="3600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-357214"/>
            <a:ext cx="8229600" cy="1143000"/>
          </a:xfrm>
        </p:spPr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BUPIVACAINE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85794"/>
            <a:ext cx="9144000" cy="6072206"/>
          </a:xfrm>
        </p:spPr>
        <p:txBody>
          <a:bodyPr>
            <a:normAutofit fontScale="92500"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sz="3500" dirty="0"/>
              <a:t>No topical effect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/>
              <a:t>Slower onset and long acting amide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/>
              <a:t>Unique property of producing analgesia without significant motor blockade </a:t>
            </a:r>
            <a:r>
              <a:rPr lang="en-US" sz="3500" i="1" dirty="0"/>
              <a:t>(popular drug for analgesia during labor)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/>
              <a:t>High lipid solubility, high distribution in tissues and less in blood (benefit to fetus)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/>
              <a:t>Used for infiltration, spinal, nerve block and epidural 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/>
              <a:t>More cardio toxic than other LA (prolong QT interval)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/>
              <a:t>Available as 0.25%, 0.5% inj.  </a:t>
            </a:r>
          </a:p>
          <a:p>
            <a:pPr lvl="1"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/>
          <a:lstStyle/>
          <a:p>
            <a:r>
              <a:rPr lang="en-IN" b="1" u="sng" dirty="0">
                <a:solidFill>
                  <a:srgbClr val="C00000"/>
                </a:solidFill>
              </a:rPr>
              <a:t>PRILOCAINE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r>
              <a:rPr lang="en-IN" sz="3600" dirty="0"/>
              <a:t>Similar to </a:t>
            </a:r>
            <a:r>
              <a:rPr lang="en-IN" sz="3600" dirty="0" err="1"/>
              <a:t>lidocaine</a:t>
            </a:r>
            <a:r>
              <a:rPr lang="en-IN" sz="3600" dirty="0"/>
              <a:t> but does not cause </a:t>
            </a:r>
            <a:r>
              <a:rPr lang="en-IN" sz="3600" dirty="0" err="1"/>
              <a:t>vasodilation</a:t>
            </a:r>
            <a:r>
              <a:rPr lang="en-IN" sz="3600" dirty="0"/>
              <a:t> at the site of infiltration</a:t>
            </a:r>
          </a:p>
          <a:p>
            <a:r>
              <a:rPr lang="en-IN" sz="3600" dirty="0"/>
              <a:t>Has lower CNS Toxicity due to larger volume of distribution</a:t>
            </a:r>
          </a:p>
          <a:p>
            <a:r>
              <a:rPr lang="en-IN" sz="3600" dirty="0"/>
              <a:t>Its metabolite  has potential to cause </a:t>
            </a:r>
            <a:r>
              <a:rPr lang="en-IN" sz="3600" dirty="0" err="1"/>
              <a:t>methhaemoglobnaemia</a:t>
            </a:r>
            <a:endParaRPr lang="en-IN" sz="3600" dirty="0"/>
          </a:p>
          <a:p>
            <a:r>
              <a:rPr lang="en-IN" sz="3600" b="1" u="sng" dirty="0">
                <a:solidFill>
                  <a:srgbClr val="FF0000"/>
                </a:solidFill>
              </a:rPr>
              <a:t>Use </a:t>
            </a:r>
            <a:r>
              <a:rPr lang="en-IN" sz="3600" dirty="0"/>
              <a:t>: Infiltration , Nerve block ,&amp; Intravenous regional anaesthesia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85836"/>
          </a:xfrm>
        </p:spPr>
        <p:txBody>
          <a:bodyPr>
            <a:noAutofit/>
          </a:bodyPr>
          <a:lstStyle/>
          <a:p>
            <a:br>
              <a:rPr lang="en-US" b="1" u="sng" dirty="0">
                <a:solidFill>
                  <a:srgbClr val="C00000"/>
                </a:solidFill>
              </a:rPr>
            </a:br>
            <a:r>
              <a:rPr lang="en-US" b="1" u="sng" dirty="0">
                <a:solidFill>
                  <a:srgbClr val="C00000"/>
                </a:solidFill>
              </a:rPr>
              <a:t>EMLA = Eutectic Mixture of Local </a:t>
            </a:r>
            <a:r>
              <a:rPr lang="en-US" b="1" u="sng" dirty="0" err="1">
                <a:solidFill>
                  <a:srgbClr val="C00000"/>
                </a:solidFill>
              </a:rPr>
              <a:t>Anaesthetics</a:t>
            </a:r>
            <a:br>
              <a:rPr lang="en-US" b="1" u="sng" dirty="0">
                <a:solidFill>
                  <a:srgbClr val="C00000"/>
                </a:solidFill>
              </a:rPr>
            </a:b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/>
              <a:t>Eutectic Mixture </a:t>
            </a:r>
            <a:r>
              <a:rPr lang="en-US" dirty="0">
                <a:sym typeface="Wingdings" pitchFamily="2" charset="2"/>
              </a:rPr>
              <a:t> Lowering of melting point of two solids when  they are mixed together. This happens when </a:t>
            </a:r>
            <a:r>
              <a:rPr lang="en-US" dirty="0" err="1"/>
              <a:t>lidocaine</a:t>
            </a:r>
            <a:r>
              <a:rPr lang="en-US" dirty="0"/>
              <a:t> and </a:t>
            </a:r>
            <a:r>
              <a:rPr lang="en-US" dirty="0" err="1"/>
              <a:t>prilocaine</a:t>
            </a:r>
            <a:r>
              <a:rPr lang="en-US" dirty="0"/>
              <a:t> are mixed  in  equal proportion at 25◦C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The resulting oil is emulsified into water to form a cream that is applied under occlusive dressing for 1hr before procedure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Anaesthesia</a:t>
            </a:r>
            <a:r>
              <a:rPr lang="en-US" dirty="0"/>
              <a:t> </a:t>
            </a:r>
            <a:r>
              <a:rPr lang="en-US" dirty="0" err="1"/>
              <a:t>upto</a:t>
            </a:r>
            <a:r>
              <a:rPr lang="en-US" dirty="0"/>
              <a:t> 5mm last for 1-2hr after removal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Used as alternative for </a:t>
            </a:r>
            <a:r>
              <a:rPr lang="en-US" dirty="0" err="1"/>
              <a:t>lidocaine</a:t>
            </a:r>
            <a:r>
              <a:rPr lang="en-US" dirty="0"/>
              <a:t> infiltration 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Use : </a:t>
            </a:r>
            <a:r>
              <a:rPr lang="en-US" dirty="0" err="1"/>
              <a:t>cannulation</a:t>
            </a:r>
            <a:r>
              <a:rPr lang="en-US" dirty="0"/>
              <a:t> , split graft harvesting , &amp; other superficial procedures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IN" sz="3600" b="1" u="sng" dirty="0">
                <a:solidFill>
                  <a:srgbClr val="C00000"/>
                </a:solidFill>
              </a:rPr>
              <a:t>ROPIVACAINE</a:t>
            </a:r>
          </a:p>
          <a:p>
            <a:r>
              <a:rPr lang="en-IN" sz="3600" dirty="0"/>
              <a:t>Long acting but less </a:t>
            </a:r>
            <a:r>
              <a:rPr lang="en-IN" sz="3600" dirty="0" err="1"/>
              <a:t>cardiotoxic</a:t>
            </a:r>
            <a:endParaRPr lang="en-IN" sz="3600" dirty="0"/>
          </a:p>
          <a:p>
            <a:r>
              <a:rPr lang="en-IN" dirty="0"/>
              <a:t>Blocks A</a:t>
            </a:r>
            <a:r>
              <a:rPr lang="el-GR" sz="3600" dirty="0"/>
              <a:t>δ</a:t>
            </a:r>
            <a:r>
              <a:rPr lang="en-IN" sz="3600" dirty="0"/>
              <a:t> &amp; C fibres ( involved in pain transmission ) more </a:t>
            </a:r>
            <a:r>
              <a:rPr lang="en-IN" sz="3600" dirty="0" err="1"/>
              <a:t>completly</a:t>
            </a:r>
            <a:r>
              <a:rPr lang="en-IN" sz="3600" dirty="0"/>
              <a:t> than A</a:t>
            </a:r>
            <a:r>
              <a:rPr lang="el-GR" sz="3600" dirty="0"/>
              <a:t>β</a:t>
            </a:r>
            <a:r>
              <a:rPr lang="en-IN" sz="3600" dirty="0"/>
              <a:t> fibres which control motor function.</a:t>
            </a:r>
          </a:p>
          <a:p>
            <a:r>
              <a:rPr lang="en-IN" sz="3600" dirty="0"/>
              <a:t>Continuous Epidural </a:t>
            </a:r>
            <a:r>
              <a:rPr lang="en-IN" sz="3600" dirty="0" err="1"/>
              <a:t>Ropivacaine</a:t>
            </a:r>
            <a:r>
              <a:rPr lang="en-IN" sz="3600" dirty="0"/>
              <a:t> is  used for relief of postoperative &amp; labour pain</a:t>
            </a:r>
          </a:p>
          <a:p>
            <a:pPr>
              <a:buNone/>
            </a:pPr>
            <a:r>
              <a:rPr lang="en-IN" sz="3600" b="1" u="sng" dirty="0">
                <a:solidFill>
                  <a:srgbClr val="C00000"/>
                </a:solidFill>
              </a:rPr>
              <a:t>DIBUCAINE</a:t>
            </a:r>
          </a:p>
          <a:p>
            <a:r>
              <a:rPr lang="en-IN" sz="3600" dirty="0"/>
              <a:t>Most potent , most toxic , &amp; longest acting LA</a:t>
            </a:r>
          </a:p>
          <a:p>
            <a:r>
              <a:rPr lang="en-IN" sz="3600" dirty="0"/>
              <a:t>As surface anaesthetic on less delicate mucus membrane ( Anal canal)</a:t>
            </a:r>
          </a:p>
          <a:p>
            <a:endParaRPr lang="en-IN" sz="3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143000"/>
          </a:xfrm>
        </p:spPr>
        <p:txBody>
          <a:bodyPr/>
          <a:lstStyle/>
          <a:p>
            <a:r>
              <a:rPr lang="en-IN" b="1" u="sng" dirty="0">
                <a:solidFill>
                  <a:srgbClr val="C00000"/>
                </a:solidFill>
              </a:rPr>
              <a:t>TETRACAINE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endParaRPr lang="en-IN" dirty="0"/>
          </a:p>
          <a:p>
            <a:r>
              <a:rPr lang="en-IN" sz="4000" dirty="0"/>
              <a:t>Highly lipid soluble PABA ester </a:t>
            </a:r>
          </a:p>
          <a:p>
            <a:r>
              <a:rPr lang="en-IN" sz="4000" dirty="0"/>
              <a:t>More potent &amp; more Toxic</a:t>
            </a:r>
          </a:p>
          <a:p>
            <a:r>
              <a:rPr lang="en-IN" sz="4000" dirty="0"/>
              <a:t>Both Surface &amp; Conduction block anaesthetic</a:t>
            </a:r>
          </a:p>
          <a:p>
            <a:r>
              <a:rPr lang="en-IN" sz="4000" b="1" u="sng" dirty="0">
                <a:solidFill>
                  <a:srgbClr val="FF0000"/>
                </a:solidFill>
              </a:rPr>
              <a:t>Use</a:t>
            </a:r>
            <a:r>
              <a:rPr lang="en-IN" sz="4000" dirty="0"/>
              <a:t> : restricted to topical application </a:t>
            </a:r>
            <a:r>
              <a:rPr lang="en-IN" sz="4000" dirty="0">
                <a:sym typeface="Wingdings" pitchFamily="2" charset="2"/>
              </a:rPr>
              <a:t> eye , nose , throat , </a:t>
            </a:r>
            <a:r>
              <a:rPr lang="en-IN" sz="4000" dirty="0" err="1">
                <a:sym typeface="Wingdings" pitchFamily="2" charset="2"/>
              </a:rPr>
              <a:t>tracheobronchial</a:t>
            </a:r>
            <a:r>
              <a:rPr lang="en-IN" sz="4000" dirty="0">
                <a:sym typeface="Wingdings" pitchFamily="2" charset="2"/>
              </a:rPr>
              <a:t> tree &amp; rarely for spinal &amp; caudal anaesthesia of longer duration</a:t>
            </a:r>
            <a:endParaRPr lang="en-IN" sz="4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3600" b="1" u="sng" dirty="0">
                <a:solidFill>
                  <a:srgbClr val="C00000"/>
                </a:solidFill>
              </a:rPr>
              <a:t>BENOXINATE : </a:t>
            </a:r>
          </a:p>
          <a:p>
            <a:r>
              <a:rPr lang="en-IN" dirty="0"/>
              <a:t>Good surface anaesthetic for the </a:t>
            </a:r>
            <a:r>
              <a:rPr lang="en-IN" dirty="0" err="1"/>
              <a:t>eye,has</a:t>
            </a:r>
            <a:r>
              <a:rPr lang="en-IN" dirty="0"/>
              <a:t> little irritancy</a:t>
            </a:r>
          </a:p>
          <a:p>
            <a:r>
              <a:rPr lang="en-IN" dirty="0"/>
              <a:t>0.4% solution produces corneal anaesthesia sufficient  for </a:t>
            </a:r>
            <a:r>
              <a:rPr lang="en-IN" dirty="0" err="1"/>
              <a:t>tonometry</a:t>
            </a:r>
            <a:r>
              <a:rPr lang="en-IN" dirty="0"/>
              <a:t> without causing </a:t>
            </a:r>
            <a:r>
              <a:rPr lang="en-IN" dirty="0" err="1"/>
              <a:t>mydriasis</a:t>
            </a:r>
            <a:r>
              <a:rPr lang="en-IN" dirty="0"/>
              <a:t> or corneal damage</a:t>
            </a:r>
          </a:p>
          <a:p>
            <a:r>
              <a:rPr lang="en-IN" dirty="0" err="1"/>
              <a:t>Bendzon</a:t>
            </a:r>
            <a:r>
              <a:rPr lang="en-IN" dirty="0"/>
              <a:t> 0.4% </a:t>
            </a:r>
            <a:r>
              <a:rPr lang="en-IN" dirty="0" err="1"/>
              <a:t>eyedrops</a:t>
            </a:r>
            <a:endParaRPr lang="en-IN" dirty="0"/>
          </a:p>
          <a:p>
            <a:pPr>
              <a:buNone/>
            </a:pPr>
            <a:r>
              <a:rPr lang="en-IN" sz="3600" b="1" u="sng" dirty="0">
                <a:solidFill>
                  <a:srgbClr val="C00000"/>
                </a:solidFill>
              </a:rPr>
              <a:t>BENZOCAINE &amp; BUTYLAMINOBENZOATE:</a:t>
            </a:r>
          </a:p>
          <a:p>
            <a:r>
              <a:rPr lang="en-IN" dirty="0"/>
              <a:t>Long lasting anaesthesia without systemic toxicity</a:t>
            </a:r>
          </a:p>
          <a:p>
            <a:r>
              <a:rPr lang="en-IN" dirty="0"/>
              <a:t>PABA derivative </a:t>
            </a:r>
            <a:r>
              <a:rPr lang="en-IN" dirty="0">
                <a:sym typeface="Wingdings" pitchFamily="2" charset="2"/>
              </a:rPr>
              <a:t> antagonize </a:t>
            </a:r>
            <a:r>
              <a:rPr lang="en-IN" dirty="0" err="1">
                <a:sym typeface="Wingdings" pitchFamily="2" charset="2"/>
              </a:rPr>
              <a:t>sulfonamides</a:t>
            </a:r>
            <a:r>
              <a:rPr lang="en-IN" dirty="0">
                <a:sym typeface="Wingdings" pitchFamily="2" charset="2"/>
              </a:rPr>
              <a:t> locally</a:t>
            </a:r>
            <a:endParaRPr lang="en-IN" dirty="0"/>
          </a:p>
          <a:p>
            <a:r>
              <a:rPr lang="en-IN" dirty="0"/>
              <a:t>Used as lozenges for </a:t>
            </a:r>
            <a:r>
              <a:rPr lang="en-IN" dirty="0" err="1"/>
              <a:t>stomatitis</a:t>
            </a:r>
            <a:r>
              <a:rPr lang="en-IN" dirty="0"/>
              <a:t> , sore throat as dusting powder / ointment on wounds /ulcerated surfaces &amp; as suppository  for </a:t>
            </a:r>
            <a:r>
              <a:rPr lang="en-IN" dirty="0" err="1"/>
              <a:t>anorectal</a:t>
            </a:r>
            <a:r>
              <a:rPr lang="en-IN" dirty="0"/>
              <a:t> lesions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IN" sz="3600" b="1" u="sng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sz="3600" b="1" u="sng" dirty="0">
                <a:solidFill>
                  <a:srgbClr val="C00000"/>
                </a:solidFill>
              </a:rPr>
              <a:t>OXATHAZAINE :</a:t>
            </a:r>
          </a:p>
          <a:p>
            <a:endParaRPr lang="en-IN" dirty="0"/>
          </a:p>
          <a:p>
            <a:r>
              <a:rPr lang="en-IN" sz="4000" dirty="0"/>
              <a:t>Potent topical anaesthetic</a:t>
            </a:r>
          </a:p>
          <a:p>
            <a:r>
              <a:rPr lang="en-IN" sz="4000" dirty="0"/>
              <a:t>Effective  in anaesthetising gastric mucosa</a:t>
            </a:r>
          </a:p>
          <a:p>
            <a:r>
              <a:rPr lang="en-IN" sz="4000" dirty="0"/>
              <a:t>Along with </a:t>
            </a:r>
            <a:r>
              <a:rPr lang="en-IN" sz="4000" dirty="0" err="1"/>
              <a:t>antaacids</a:t>
            </a:r>
            <a:r>
              <a:rPr lang="en-IN" sz="4000" dirty="0"/>
              <a:t> ,it affords symptomatic  relief in gastritis , GERD &amp; heartburn in pregnancy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sz="3600" b="1" u="sng" dirty="0">
                <a:solidFill>
                  <a:srgbClr val="C00000"/>
                </a:solidFill>
              </a:rPr>
              <a:t>CLINICAL APPLICATIONS (TECHNIQUES) OF LOCAL ANAESTHESIA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rgbClr val="FF0066"/>
                </a:solidFill>
              </a:rPr>
              <a:t>SURFACE ANESTHESIA (Topical)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Mucous membranes and abraded skin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No loss of motor function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Onset &amp; duration depends on site , drug , its conc. , &amp; form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Lidocaine</a:t>
            </a:r>
            <a:r>
              <a:rPr lang="en-US" dirty="0"/>
              <a:t> 10% spray </a:t>
            </a:r>
            <a:r>
              <a:rPr lang="en-US" dirty="0">
                <a:sym typeface="Wingdings" pitchFamily="2" charset="2"/>
              </a:rPr>
              <a:t>acts within 2-5min in  throat  produces </a:t>
            </a:r>
            <a:r>
              <a:rPr lang="en-US" dirty="0" err="1">
                <a:sym typeface="Wingdings" pitchFamily="2" charset="2"/>
              </a:rPr>
              <a:t>anaesthesia</a:t>
            </a:r>
            <a:r>
              <a:rPr lang="en-US" dirty="0">
                <a:sym typeface="Wingdings" pitchFamily="2" charset="2"/>
              </a:rPr>
              <a:t> for 30-45min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sym typeface="Wingdings" pitchFamily="2" charset="2"/>
              </a:rPr>
              <a:t>Addition  of </a:t>
            </a:r>
            <a:r>
              <a:rPr lang="en-US" dirty="0" err="1">
                <a:sym typeface="Wingdings" pitchFamily="2" charset="2"/>
              </a:rPr>
              <a:t>phenylephrine</a:t>
            </a:r>
            <a:r>
              <a:rPr lang="en-US" dirty="0">
                <a:sym typeface="Wingdings" pitchFamily="2" charset="2"/>
              </a:rPr>
              <a:t> can cause mucosal </a:t>
            </a:r>
            <a:r>
              <a:rPr lang="en-US" dirty="0" err="1">
                <a:sym typeface="Wingdings" pitchFamily="2" charset="2"/>
              </a:rPr>
              <a:t>vasoconstrition</a:t>
            </a:r>
            <a:r>
              <a:rPr lang="en-US" dirty="0">
                <a:sym typeface="Wingdings" pitchFamily="2" charset="2"/>
              </a:rPr>
              <a:t>  &amp;  prolong topical </a:t>
            </a:r>
            <a:r>
              <a:rPr lang="en-US" dirty="0" err="1">
                <a:sym typeface="Wingdings" pitchFamily="2" charset="2"/>
              </a:rPr>
              <a:t>anaesthesia</a:t>
            </a:r>
            <a:endParaRPr lang="en-US" dirty="0">
              <a:sym typeface="Wingdings" pitchFamily="2" charset="2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>
                <a:sym typeface="Wingdings" pitchFamily="2" charset="2"/>
              </a:rPr>
              <a:t>Only Eutectic preparation anaesthetize intact skin</a:t>
            </a:r>
            <a:endParaRPr lang="en-US" dirty="0"/>
          </a:p>
          <a:p>
            <a:pPr lvl="2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9293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9188">
                <a:tc>
                  <a:txBody>
                    <a:bodyPr/>
                    <a:lstStyle/>
                    <a:p>
                      <a:r>
                        <a:rPr lang="en-IN" sz="2000" dirty="0"/>
                        <a:t>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DRUGS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PURPOSES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650">
                <a:tc>
                  <a:txBody>
                    <a:bodyPr/>
                    <a:lstStyle/>
                    <a:p>
                      <a:r>
                        <a:rPr lang="en-IN" sz="2000" dirty="0"/>
                        <a:t>EYE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TETRACAINE   1-2%</a:t>
                      </a:r>
                    </a:p>
                    <a:p>
                      <a:endParaRPr lang="en-IN" sz="2000" dirty="0"/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BENOXINATE   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OINTMENT , DROPS</a:t>
                      </a:r>
                    </a:p>
                    <a:p>
                      <a:endParaRPr lang="en-IN" sz="2000" dirty="0"/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TONOMETRY , SUGERY</a:t>
                      </a:r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TONOMETRY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451">
                <a:tc>
                  <a:txBody>
                    <a:bodyPr/>
                    <a:lstStyle/>
                    <a:p>
                      <a:r>
                        <a:rPr lang="en-IN" sz="2000" dirty="0"/>
                        <a:t>NOSE , 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LIDOCAINE   2-4%</a:t>
                      </a:r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TETRACAINE  1-2%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  <a:p>
                      <a:r>
                        <a:rPr lang="en-IN" sz="2000" dirty="0"/>
                        <a:t>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  <a:p>
                      <a:r>
                        <a:rPr lang="en-IN" sz="2000" dirty="0"/>
                        <a:t>PAINFUL LESIONS , POLYPS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4062">
                <a:tc>
                  <a:txBody>
                    <a:bodyPr/>
                    <a:lstStyle/>
                    <a:p>
                      <a:r>
                        <a:rPr lang="en-IN" sz="2000" dirty="0"/>
                        <a:t>MOUTH , THROAT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BENZOCAINE</a:t>
                      </a:r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LIDOCAINE  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LOZENGES</a:t>
                      </a:r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RINSE</a:t>
                      </a:r>
                      <a:r>
                        <a:rPr lang="en-IN" sz="2000" baseline="0" dirty="0"/>
                        <a:t> SOLUTION</a:t>
                      </a:r>
                    </a:p>
                    <a:p>
                      <a:endParaRPr lang="en-IN" sz="2000" baseline="0" dirty="0"/>
                    </a:p>
                    <a:p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STOMATITIS , SORE THROAT</a:t>
                      </a:r>
                    </a:p>
                    <a:p>
                      <a:r>
                        <a:rPr lang="en-IN" sz="2000" dirty="0"/>
                        <a:t>PAINFUL ULCERS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650">
                <a:tc>
                  <a:txBody>
                    <a:bodyPr/>
                    <a:lstStyle/>
                    <a:p>
                      <a:r>
                        <a:rPr lang="en-IN" sz="2000" dirty="0"/>
                        <a:t>PHARYNX , LARYNX , TRACHEA , BRONCHI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LIDOCAINE  4 -10%</a:t>
                      </a:r>
                    </a:p>
                    <a:p>
                      <a:endParaRPr lang="en-IN" sz="2000" dirty="0"/>
                    </a:p>
                    <a:p>
                      <a:r>
                        <a:rPr lang="en-IN" sz="2000" dirty="0"/>
                        <a:t>TETRACAINE  1-2%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  <a:p>
                      <a:r>
                        <a:rPr lang="en-IN" sz="2000" dirty="0"/>
                        <a:t>SPRAY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TONSILLECTOMY , ENDOTRACHEAL INTUBATION ENDOSCOPIES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Classification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lnSpcReduction="10000"/>
          </a:bodyPr>
          <a:lstStyle/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Injectable</a:t>
            </a:r>
            <a:r>
              <a:rPr lang="en-IN" dirty="0"/>
              <a:t> :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4"/>
                </a:solidFill>
              </a:rPr>
              <a:t> Low potency, short duration</a:t>
            </a:r>
            <a:r>
              <a:rPr lang="en-IN" dirty="0"/>
              <a:t>:</a:t>
            </a:r>
          </a:p>
          <a:p>
            <a:pPr marL="0" indent="0">
              <a:buNone/>
            </a:pPr>
            <a:r>
              <a:rPr lang="en-IN" dirty="0"/>
              <a:t>                   Procaine</a:t>
            </a:r>
          </a:p>
          <a:p>
            <a:pPr marL="0" indent="0">
              <a:buNone/>
            </a:pPr>
            <a:r>
              <a:rPr lang="en-IN" dirty="0"/>
              <a:t>                   </a:t>
            </a:r>
            <a:r>
              <a:rPr lang="en-IN" dirty="0" err="1"/>
              <a:t>Chloroprocaine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4"/>
                </a:solidFill>
              </a:rPr>
              <a:t>Intermediate potency and duration </a:t>
            </a:r>
            <a:r>
              <a:rPr lang="en-IN" dirty="0"/>
              <a:t>:</a:t>
            </a:r>
          </a:p>
          <a:p>
            <a:pPr marL="0" indent="0">
              <a:buNone/>
            </a:pPr>
            <a:r>
              <a:rPr lang="en-IN" dirty="0"/>
              <a:t>                   Lidocaine (Lignocaine)</a:t>
            </a:r>
          </a:p>
          <a:p>
            <a:pPr marL="0" indent="0">
              <a:buNone/>
            </a:pPr>
            <a:r>
              <a:rPr lang="en-IN" dirty="0"/>
              <a:t>                   </a:t>
            </a:r>
            <a:r>
              <a:rPr lang="en-IN" dirty="0" err="1"/>
              <a:t>Prilocaine</a:t>
            </a:r>
            <a:endParaRPr lang="en-IN" dirty="0"/>
          </a:p>
          <a:p>
            <a:pPr marL="0" indent="0">
              <a:buNone/>
            </a:pPr>
            <a:r>
              <a:rPr lang="en-IN" dirty="0">
                <a:solidFill>
                  <a:schemeClr val="accent4"/>
                </a:solidFill>
              </a:rPr>
              <a:t>High potency, long duration </a:t>
            </a:r>
            <a:r>
              <a:rPr lang="en-IN" dirty="0"/>
              <a:t>:</a:t>
            </a:r>
          </a:p>
          <a:p>
            <a:pPr marL="0" indent="0">
              <a:buNone/>
            </a:pPr>
            <a:r>
              <a:rPr lang="en-IN" dirty="0"/>
              <a:t>                  </a:t>
            </a:r>
            <a:r>
              <a:rPr lang="en-IN" dirty="0" err="1"/>
              <a:t>Tetracaine</a:t>
            </a:r>
            <a:r>
              <a:rPr lang="en-IN" dirty="0"/>
              <a:t>                 </a:t>
            </a:r>
            <a:r>
              <a:rPr lang="en-IN" dirty="0" err="1"/>
              <a:t>Ropivacaine</a:t>
            </a:r>
            <a:r>
              <a:rPr lang="en-IN" dirty="0"/>
              <a:t>       </a:t>
            </a:r>
          </a:p>
          <a:p>
            <a:pPr marL="0" indent="0">
              <a:buNone/>
            </a:pPr>
            <a:r>
              <a:rPr lang="en-IN" dirty="0"/>
              <a:t>                  Bupivacaine              </a:t>
            </a:r>
            <a:r>
              <a:rPr lang="en-IN" dirty="0" err="1"/>
              <a:t>Dibucaine</a:t>
            </a:r>
            <a:r>
              <a:rPr lang="en-IN" dirty="0"/>
              <a:t>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83417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r>
                        <a:rPr lang="en-IN" sz="2000" dirty="0"/>
                        <a:t>ESOPHAGUS</a:t>
                      </a:r>
                    </a:p>
                    <a:p>
                      <a:r>
                        <a:rPr lang="en-IN" sz="2000" dirty="0"/>
                        <a:t>STOMACH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OXETHAZAINE 0.2%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SUSPENSION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GASTRITIS , OESOPHAGITIS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en-IN" sz="2000" dirty="0"/>
                        <a:t>ABRADED SKIN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TETRACAINE 1%</a:t>
                      </a:r>
                    </a:p>
                    <a:p>
                      <a:r>
                        <a:rPr lang="en-IN" sz="2000" dirty="0"/>
                        <a:t>BENZACAINE  1-2%</a:t>
                      </a:r>
                    </a:p>
                    <a:p>
                      <a:r>
                        <a:rPr lang="en-IN" sz="2000" dirty="0"/>
                        <a:t>BUTEMBEN  1-2%</a:t>
                      </a:r>
                    </a:p>
                    <a:p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CREAM , OINTMENT ,DUSTING POWDER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ULCERS , BURNS , ITCHING DERMATOSIS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en-IN" sz="2000" dirty="0"/>
                        <a:t>INTACT SKIN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EUTECTIC</a:t>
                      </a:r>
                      <a:r>
                        <a:rPr lang="en-IN" sz="2000" baseline="0" dirty="0"/>
                        <a:t> PREPARATION 5%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CREAM</a:t>
                      </a:r>
                      <a:r>
                        <a:rPr lang="en-IN" sz="2000" baseline="0" dirty="0"/>
                        <a:t> UNDER OCCLUSION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I.V CANNULATION , SKIN SURGERY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en-IN" sz="2000" dirty="0"/>
                        <a:t>URETHRA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LIDOCAINE 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JELLY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FOR</a:t>
                      </a:r>
                      <a:r>
                        <a:rPr lang="en-IN" sz="2000" baseline="0" dirty="0"/>
                        <a:t> DILATATION  &amp; CATHETERISATION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en-IN" sz="2000" dirty="0"/>
                        <a:t>ANAL CANAL </a:t>
                      </a:r>
                    </a:p>
                    <a:p>
                      <a:r>
                        <a:rPr lang="en-IN" sz="2000" dirty="0"/>
                        <a:t>RECTUM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LIDOCAINE  4%</a:t>
                      </a:r>
                    </a:p>
                    <a:p>
                      <a:r>
                        <a:rPr lang="en-IN" sz="2000" dirty="0"/>
                        <a:t>DIBUCAINE  1%</a:t>
                      </a:r>
                    </a:p>
                    <a:p>
                      <a:r>
                        <a:rPr lang="en-IN" sz="2000" dirty="0"/>
                        <a:t>BENZOCAINE   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OINTMENT , CREAM SUPPOSITORY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FISSURES , PAINFUL PILES ,SURGERY , PROCTOSCOPY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>
                <a:solidFill>
                  <a:srgbClr val="C00000"/>
                </a:solidFill>
              </a:rPr>
              <a:t>INFILTRATION ANESTHESIA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/>
              <a:t>Dilute solution of LA is infiltrated under the skin in the area of operation </a:t>
            </a:r>
            <a:r>
              <a:rPr lang="en-US" sz="3200" dirty="0">
                <a:sym typeface="Wingdings" pitchFamily="2" charset="2"/>
              </a:rPr>
              <a:t> blocks sensory nerve endings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>
                <a:sym typeface="Wingdings" pitchFamily="2" charset="2"/>
              </a:rPr>
              <a:t>Immediate onset &amp; shorter duration</a:t>
            </a:r>
            <a:endParaRPr lang="en-US" sz="3200" dirty="0"/>
          </a:p>
          <a:p>
            <a:pPr lvl="1">
              <a:buFont typeface="Arial" pitchFamily="34" charset="0"/>
              <a:buChar char="•"/>
            </a:pPr>
            <a:r>
              <a:rPr lang="en-US" sz="3200" dirty="0"/>
              <a:t>Used in minor surgery  </a:t>
            </a:r>
            <a:r>
              <a:rPr lang="en-US" sz="3200" dirty="0">
                <a:sym typeface="Wingdings" pitchFamily="2" charset="2"/>
              </a:rPr>
              <a:t> </a:t>
            </a:r>
            <a:r>
              <a:rPr lang="en-US" sz="3200" dirty="0"/>
              <a:t> Incisions, Excisions, </a:t>
            </a:r>
            <a:r>
              <a:rPr lang="en-US" sz="3200" dirty="0" err="1"/>
              <a:t>hydrocele</a:t>
            </a:r>
            <a:r>
              <a:rPr lang="en-US" sz="3200" dirty="0"/>
              <a:t>, </a:t>
            </a:r>
            <a:r>
              <a:rPr lang="en-US" sz="3200" dirty="0" err="1"/>
              <a:t>herniorrhaphy</a:t>
            </a:r>
            <a:r>
              <a:rPr lang="en-US" sz="3200" dirty="0"/>
              <a:t>, etc.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/>
              <a:t>Motor function not lost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/>
              <a:t>Most LA’s used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err="1"/>
              <a:t>Eg</a:t>
            </a:r>
            <a:r>
              <a:rPr lang="en-US" sz="3200" dirty="0"/>
              <a:t> : </a:t>
            </a:r>
            <a:r>
              <a:rPr lang="en-US" sz="3200" dirty="0" err="1"/>
              <a:t>Lidocaine</a:t>
            </a:r>
            <a:r>
              <a:rPr lang="en-US" sz="3200" dirty="0"/>
              <a:t> 30-60min</a:t>
            </a:r>
          </a:p>
          <a:p>
            <a:pPr lvl="1">
              <a:buNone/>
            </a:pPr>
            <a:r>
              <a:rPr lang="en-US" sz="3200" dirty="0"/>
              <a:t>            </a:t>
            </a:r>
            <a:r>
              <a:rPr lang="en-US" sz="3200" dirty="0" err="1"/>
              <a:t>Bupivacaine</a:t>
            </a:r>
            <a:r>
              <a:rPr lang="en-US" sz="3200" dirty="0"/>
              <a:t> 90-180min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IN" b="1" u="sng" dirty="0">
                <a:solidFill>
                  <a:srgbClr val="C00000"/>
                </a:solidFill>
              </a:rPr>
              <a:t>CONDUCTION 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429288"/>
          </a:xfrm>
        </p:spPr>
        <p:txBody>
          <a:bodyPr/>
          <a:lstStyle/>
          <a:p>
            <a:r>
              <a:rPr lang="en-IN" dirty="0"/>
              <a:t>LA is injected around nerve trunks </a:t>
            </a:r>
            <a:r>
              <a:rPr lang="en-IN" dirty="0">
                <a:sym typeface="Wingdings" pitchFamily="2" charset="2"/>
              </a:rPr>
              <a:t> A</a:t>
            </a:r>
            <a:r>
              <a:rPr lang="en-IN" dirty="0"/>
              <a:t>rea distal to injection is anaesthetised &amp; paralysed</a:t>
            </a:r>
          </a:p>
          <a:p>
            <a:r>
              <a:rPr lang="en-IN" dirty="0" err="1"/>
              <a:t>Lidocaine</a:t>
            </a:r>
            <a:r>
              <a:rPr lang="en-IN" dirty="0"/>
              <a:t> (1-2%)with intermediate duration  of action  </a:t>
            </a:r>
          </a:p>
          <a:p>
            <a:r>
              <a:rPr lang="en-IN" dirty="0" err="1"/>
              <a:t>Bupivacaine</a:t>
            </a:r>
            <a:r>
              <a:rPr lang="en-IN" dirty="0"/>
              <a:t> produce longer lasting anaesthesia </a:t>
            </a:r>
          </a:p>
          <a:p>
            <a:pPr>
              <a:buNone/>
            </a:pPr>
            <a:r>
              <a:rPr lang="en-IN" dirty="0"/>
              <a:t>                                 Field block</a:t>
            </a:r>
          </a:p>
          <a:p>
            <a:pPr>
              <a:buNone/>
            </a:pPr>
            <a:r>
              <a:rPr lang="en-IN" dirty="0"/>
              <a:t>                                  Nerve block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643174" y="4143380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643174" y="4500570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axillary_bl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"/>
            <a:ext cx="756285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Conduction block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92E8E-0C09-45A9-85F0-21B28D2B4491}" type="datetime1">
              <a:rPr lang="en-US" smtClean="0"/>
              <a:pPr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0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400" b="1" u="sng" dirty="0">
                <a:solidFill>
                  <a:srgbClr val="C00000"/>
                </a:solidFill>
              </a:rPr>
              <a:t>Field block: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3600" dirty="0"/>
              <a:t>Injection of LA subcutaneously   </a:t>
            </a:r>
            <a:r>
              <a:rPr lang="en-US" sz="3600" dirty="0">
                <a:sym typeface="Wingdings" pitchFamily="2" charset="2"/>
              </a:rPr>
              <a:t>  A</a:t>
            </a:r>
            <a:r>
              <a:rPr lang="en-US" sz="3600" dirty="0"/>
              <a:t>ll nerves coming to that particular field is blocked 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Aim is to anaesthetize the region distal to the site of injection</a:t>
            </a:r>
          </a:p>
          <a:p>
            <a:pPr>
              <a:lnSpc>
                <a:spcPct val="90000"/>
              </a:lnSpc>
            </a:pPr>
            <a:r>
              <a:rPr lang="en-US" sz="3600" dirty="0" err="1"/>
              <a:t>Anaesthesia</a:t>
            </a:r>
            <a:r>
              <a:rPr lang="en-US" sz="3600" dirty="0"/>
              <a:t>  starts 2-3 cm distal to site of injection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Examples – forearm, anterior abdominal wall, scalp and lower extremity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000" b="1" u="sng" dirty="0">
                <a:solidFill>
                  <a:srgbClr val="C00000"/>
                </a:solidFill>
              </a:rPr>
              <a:t>Nerve Block: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LA is injected around the nerve trunks or plexuses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Muscles supplied by injected nerve or plexus  are </a:t>
            </a:r>
            <a:r>
              <a:rPr lang="en-US" sz="3600" dirty="0" err="1"/>
              <a:t>paralysed</a:t>
            </a:r>
            <a:endParaRPr lang="en-US" sz="3600" dirty="0"/>
          </a:p>
          <a:p>
            <a:pPr>
              <a:lnSpc>
                <a:spcPct val="80000"/>
              </a:lnSpc>
            </a:pPr>
            <a:r>
              <a:rPr lang="en-US" sz="3600" dirty="0"/>
              <a:t>Area of </a:t>
            </a:r>
            <a:r>
              <a:rPr lang="en-US" sz="3600" dirty="0" err="1"/>
              <a:t>anaesthesia</a:t>
            </a:r>
            <a:r>
              <a:rPr lang="en-US" sz="3600" dirty="0"/>
              <a:t> is larger than amount of drug used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Lasts longer than the field or infiltration methods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Flooding technique for plexus block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Used for tooth extraction , operations on eye , limbs , abdominal wall , fracture setting , trauma to ribs , neuralgias , persistent hiccup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Motor paralysis  provides muscle relaxation during surgery</a:t>
            </a:r>
          </a:p>
          <a:p>
            <a:pPr>
              <a:lnSpc>
                <a:spcPct val="80000"/>
              </a:lnSpc>
            </a:pPr>
            <a:r>
              <a:rPr lang="en-US" sz="3600" dirty="0" err="1"/>
              <a:t>Eg</a:t>
            </a:r>
            <a:r>
              <a:rPr lang="en-US" sz="3600" dirty="0"/>
              <a:t> : </a:t>
            </a:r>
            <a:r>
              <a:rPr lang="en-US" sz="3600" dirty="0" err="1"/>
              <a:t>lidocaine,bupivacaine</a:t>
            </a:r>
            <a:r>
              <a:rPr lang="en-US" sz="3600" dirty="0"/>
              <a:t>,</a:t>
            </a: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u="sng" dirty="0">
                <a:solidFill>
                  <a:srgbClr val="FF0000"/>
                </a:solidFill>
              </a:rPr>
              <a:t>Examples: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sz="3600" dirty="0"/>
              <a:t>Frequently performed nerve block  : Facial , lingual , </a:t>
            </a:r>
            <a:r>
              <a:rPr lang="en-US" sz="3600" dirty="0" err="1"/>
              <a:t>ulnar</a:t>
            </a:r>
            <a:r>
              <a:rPr lang="en-US" sz="3600" dirty="0"/>
              <a:t> , </a:t>
            </a:r>
            <a:r>
              <a:rPr lang="en-US" sz="3600" dirty="0" err="1"/>
              <a:t>intercostal</a:t>
            </a:r>
            <a:r>
              <a:rPr lang="en-US" sz="3600" dirty="0"/>
              <a:t> , sciatic , femoral, brachial plexus.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Trigeminal nerve blocks (face) 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Ophthalmic nerve block (eyelids and scalp)</a:t>
            </a:r>
          </a:p>
          <a:p>
            <a:pPr>
              <a:lnSpc>
                <a:spcPct val="80000"/>
              </a:lnSpc>
            </a:pPr>
            <a:r>
              <a:rPr lang="en-US" sz="3600" dirty="0" err="1"/>
              <a:t>Supraorbital</a:t>
            </a:r>
            <a:r>
              <a:rPr lang="en-US" sz="3600" dirty="0"/>
              <a:t> nerve block (forehead)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Maxillary nerve block (upper jaw)</a:t>
            </a:r>
          </a:p>
          <a:p>
            <a:pPr>
              <a:lnSpc>
                <a:spcPct val="80000"/>
              </a:lnSpc>
            </a:pPr>
            <a:r>
              <a:rPr lang="en-US" sz="3600" dirty="0" err="1"/>
              <a:t>Sphenopalatine</a:t>
            </a:r>
            <a:r>
              <a:rPr lang="en-US" sz="3600" dirty="0"/>
              <a:t> nerve block (nose and palate)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Cervical plexus block and cervical </a:t>
            </a:r>
            <a:r>
              <a:rPr lang="en-US" sz="3600" dirty="0" err="1"/>
              <a:t>paravertebral</a:t>
            </a:r>
            <a:r>
              <a:rPr lang="en-US" sz="3600" dirty="0"/>
              <a:t> block (shoulder and upper neck)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-285776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C00000"/>
                </a:solidFill>
              </a:rPr>
              <a:t>SPINAL ANAESTHESIA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i="1" dirty="0">
                <a:solidFill>
                  <a:srgbClr val="FF0000"/>
                </a:solidFill>
                <a:cs typeface="Times New Roman" pitchFamily="18" charset="0"/>
              </a:rPr>
              <a:t>Site of injection</a:t>
            </a:r>
            <a:r>
              <a:rPr lang="en-US" sz="3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dirty="0">
                <a:cs typeface="Times New Roman" pitchFamily="18" charset="0"/>
              </a:rPr>
              <a:t>– Subarachnoid space between L2-3 or L3-4</a:t>
            </a:r>
          </a:p>
          <a:p>
            <a:pPr>
              <a:lnSpc>
                <a:spcPct val="90000"/>
              </a:lnSpc>
            </a:pPr>
            <a:r>
              <a:rPr lang="en-US" sz="3600" i="1" dirty="0">
                <a:solidFill>
                  <a:srgbClr val="FF0000"/>
                </a:solidFill>
                <a:cs typeface="Times New Roman" pitchFamily="18" charset="0"/>
              </a:rPr>
              <a:t>Site of action</a:t>
            </a:r>
            <a:r>
              <a:rPr lang="en-US" sz="3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dirty="0">
                <a:cs typeface="Times New Roman" pitchFamily="18" charset="0"/>
              </a:rPr>
              <a:t>– Nerve root in the </a:t>
            </a:r>
            <a:r>
              <a:rPr lang="en-US" sz="3600" dirty="0" err="1">
                <a:cs typeface="Times New Roman" pitchFamily="18" charset="0"/>
              </a:rPr>
              <a:t>Cauda</a:t>
            </a:r>
            <a:r>
              <a:rPr lang="en-US" sz="3600" dirty="0">
                <a:cs typeface="Times New Roman" pitchFamily="18" charset="0"/>
              </a:rPr>
              <a:t> </a:t>
            </a:r>
            <a:r>
              <a:rPr lang="en-US" sz="3600" dirty="0" err="1">
                <a:cs typeface="Times New Roman" pitchFamily="18" charset="0"/>
              </a:rPr>
              <a:t>Equina</a:t>
            </a:r>
            <a:endParaRPr lang="en-US" sz="3600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600" i="1" dirty="0">
                <a:solidFill>
                  <a:srgbClr val="FF0000"/>
                </a:solidFill>
                <a:cs typeface="Times New Roman" pitchFamily="18" charset="0"/>
              </a:rPr>
              <a:t>Level of </a:t>
            </a:r>
            <a:r>
              <a:rPr lang="en-US" sz="3600" i="1" dirty="0" err="1">
                <a:solidFill>
                  <a:srgbClr val="FF0000"/>
                </a:solidFill>
                <a:cs typeface="Times New Roman" pitchFamily="18" charset="0"/>
              </a:rPr>
              <a:t>anaesthesia</a:t>
            </a:r>
            <a:r>
              <a:rPr lang="en-US" sz="3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dirty="0">
                <a:cs typeface="Times New Roman" pitchFamily="18" charset="0"/>
              </a:rPr>
              <a:t>– vol. &amp; speed of injection; specific gravity of drug solution  with CSF and posture of patient. Drug solution </a:t>
            </a:r>
            <a:r>
              <a:rPr lang="en-US" sz="3600" dirty="0">
                <a:cs typeface="Times New Roman" pitchFamily="18" charset="0"/>
                <a:sym typeface="Wingdings" pitchFamily="2" charset="2"/>
              </a:rPr>
              <a:t> hyperbaric(in 10% glucose) or isobaric with CSF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cs typeface="Times New Roman" pitchFamily="18" charset="0"/>
                <a:sym typeface="Wingdings" pitchFamily="2" charset="2"/>
              </a:rPr>
              <a:t>Lower limbs &amp; hind limbs are </a:t>
            </a:r>
            <a:r>
              <a:rPr lang="en-US" sz="3600" dirty="0" err="1">
                <a:cs typeface="Times New Roman" pitchFamily="18" charset="0"/>
                <a:sym typeface="Wingdings" pitchFamily="2" charset="2"/>
              </a:rPr>
              <a:t>anaesthetised</a:t>
            </a:r>
            <a:endParaRPr lang="en-US" sz="36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i="1" dirty="0">
                <a:cs typeface="Times New Roman" pitchFamily="18" charset="0"/>
              </a:rPr>
              <a:t>Level of</a:t>
            </a:r>
            <a:r>
              <a:rPr lang="en-US" sz="4000" dirty="0">
                <a:cs typeface="Times New Roman" pitchFamily="18" charset="0"/>
              </a:rPr>
              <a:t> sympathetic block is 2 segments higher &amp; level of motor paralysis is 2 segments lower than </a:t>
            </a:r>
            <a:r>
              <a:rPr lang="en-US" sz="4000" dirty="0" err="1">
                <a:cs typeface="Times New Roman" pitchFamily="18" charset="0"/>
              </a:rPr>
              <a:t>cutaneous</a:t>
            </a:r>
            <a:r>
              <a:rPr lang="en-US" sz="4000" dirty="0">
                <a:cs typeface="Times New Roman" pitchFamily="18" charset="0"/>
              </a:rPr>
              <a:t> analgesia</a:t>
            </a:r>
          </a:p>
          <a:p>
            <a:pPr>
              <a:lnSpc>
                <a:spcPct val="90000"/>
              </a:lnSpc>
            </a:pPr>
            <a:r>
              <a:rPr lang="en-US" sz="4000" i="1" dirty="0">
                <a:solidFill>
                  <a:srgbClr val="FF0000"/>
                </a:solidFill>
                <a:cs typeface="Times New Roman" pitchFamily="18" charset="0"/>
              </a:rPr>
              <a:t>Uses </a:t>
            </a:r>
            <a:r>
              <a:rPr lang="en-US" sz="4000" dirty="0">
                <a:cs typeface="Times New Roman" pitchFamily="18" charset="0"/>
              </a:rPr>
              <a:t>– lower limbs, pelvis, lower abdomen, prostatectomy fracture setting and obstetric procedures</a:t>
            </a:r>
          </a:p>
          <a:p>
            <a:pPr>
              <a:lnSpc>
                <a:spcPct val="90000"/>
              </a:lnSpc>
            </a:pPr>
            <a:r>
              <a:rPr lang="en-US" sz="4000" i="1" dirty="0">
                <a:solidFill>
                  <a:srgbClr val="FF0000"/>
                </a:solidFill>
                <a:cs typeface="Times New Roman" pitchFamily="18" charset="0"/>
              </a:rPr>
              <a:t>Advantages </a:t>
            </a:r>
            <a:r>
              <a:rPr lang="en-US" sz="4000" i="1" dirty="0">
                <a:cs typeface="Times New Roman" pitchFamily="18" charset="0"/>
              </a:rPr>
              <a:t>: safe , good analgesic &amp; muscle relaxant without loss of </a:t>
            </a:r>
            <a:r>
              <a:rPr lang="en-US" sz="4000" i="1" dirty="0" err="1">
                <a:cs typeface="Times New Roman" pitchFamily="18" charset="0"/>
              </a:rPr>
              <a:t>consciousness.less</a:t>
            </a:r>
            <a:r>
              <a:rPr lang="en-US" sz="4000" i="1" dirty="0">
                <a:cs typeface="Times New Roman" pitchFamily="18" charset="0"/>
              </a:rPr>
              <a:t> cardiac , pulmonary , renal disease </a:t>
            </a:r>
          </a:p>
          <a:p>
            <a:pPr>
              <a:lnSpc>
                <a:spcPct val="90000"/>
              </a:lnSpc>
            </a:pPr>
            <a:r>
              <a:rPr lang="en-US" sz="4000" i="1" dirty="0">
                <a:solidFill>
                  <a:srgbClr val="FF0000"/>
                </a:solidFill>
                <a:cs typeface="Times New Roman" pitchFamily="18" charset="0"/>
              </a:rPr>
              <a:t>Drugs</a:t>
            </a:r>
            <a:r>
              <a:rPr lang="en-US" sz="4000" i="1" dirty="0">
                <a:cs typeface="Times New Roman" pitchFamily="18" charset="0"/>
              </a:rPr>
              <a:t> -</a:t>
            </a:r>
            <a:r>
              <a:rPr lang="en-US" sz="4000" dirty="0">
                <a:cs typeface="Times New Roman" pitchFamily="18" charset="0"/>
              </a:rPr>
              <a:t> </a:t>
            </a:r>
            <a:r>
              <a:rPr lang="en-US" sz="4000" dirty="0" err="1">
                <a:cs typeface="Times New Roman" pitchFamily="18" charset="0"/>
              </a:rPr>
              <a:t>Lidocaine</a:t>
            </a:r>
            <a:r>
              <a:rPr lang="en-US" sz="4000" dirty="0">
                <a:cs typeface="Times New Roman" pitchFamily="18" charset="0"/>
              </a:rPr>
              <a:t>, </a:t>
            </a:r>
            <a:r>
              <a:rPr lang="en-US" sz="4000" dirty="0" err="1">
                <a:cs typeface="Times New Roman" pitchFamily="18" charset="0"/>
              </a:rPr>
              <a:t>tetracaine</a:t>
            </a:r>
            <a:r>
              <a:rPr lang="en-US" sz="4000" dirty="0">
                <a:cs typeface="Times New Roman" pitchFamily="18" charset="0"/>
              </a:rPr>
              <a:t> ,</a:t>
            </a:r>
            <a:r>
              <a:rPr lang="en-US" sz="4000" dirty="0" err="1">
                <a:cs typeface="Times New Roman" pitchFamily="18" charset="0"/>
              </a:rPr>
              <a:t>bupivacaine</a:t>
            </a:r>
            <a:endParaRPr lang="en-US" sz="4000" dirty="0"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2845" y="142852"/>
          <a:ext cx="9001155" cy="64294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1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7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07355">
                <a:tc>
                  <a:txBody>
                    <a:bodyPr/>
                    <a:lstStyle/>
                    <a:p>
                      <a:r>
                        <a:rPr lang="en-IN" sz="2400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CONCENTRATION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VOLUME</a:t>
                      </a:r>
                    </a:p>
                    <a:p>
                      <a:r>
                        <a:rPr lang="en-IN" sz="2400" dirty="0"/>
                        <a:t>       (ml)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TOTALDOSE    </a:t>
                      </a:r>
                    </a:p>
                    <a:p>
                      <a:r>
                        <a:rPr lang="en-IN" sz="2400" dirty="0"/>
                        <a:t>       (mg)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DURATION OF ACTION (min)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55">
                <a:tc>
                  <a:txBody>
                    <a:bodyPr/>
                    <a:lstStyle/>
                    <a:p>
                      <a:r>
                        <a:rPr lang="en-IN" sz="2400" dirty="0"/>
                        <a:t>LIDOCAINE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  1.5-5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  25-100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60-90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7355">
                <a:tc>
                  <a:txBody>
                    <a:bodyPr/>
                    <a:lstStyle/>
                    <a:p>
                      <a:r>
                        <a:rPr lang="en-IN" sz="2400" dirty="0"/>
                        <a:t>BUPIVACAINE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0.5-0.75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2-3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    10-25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90-120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7355">
                <a:tc>
                  <a:txBody>
                    <a:bodyPr/>
                    <a:lstStyle/>
                    <a:p>
                      <a:r>
                        <a:rPr lang="en-IN" sz="2400" dirty="0"/>
                        <a:t>TETRACAINE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0.25-0.5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1-3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    5-15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    90-180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Classification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Surface anaesthetics </a:t>
            </a:r>
            <a:r>
              <a:rPr lang="en-IN" dirty="0"/>
              <a:t>: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4"/>
                </a:solidFill>
              </a:rPr>
              <a:t>      Soluble                           Insoluble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/>
              <a:t>   cocaine                           Benzocaine </a:t>
            </a:r>
          </a:p>
          <a:p>
            <a:pPr marL="0" indent="0">
              <a:buNone/>
            </a:pPr>
            <a:r>
              <a:rPr lang="en-IN" dirty="0"/>
              <a:t>   Lidocaine                       </a:t>
            </a:r>
            <a:r>
              <a:rPr lang="en-IN" dirty="0" err="1"/>
              <a:t>Butylaminobenzoate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  </a:t>
            </a:r>
            <a:r>
              <a:rPr lang="en-IN" dirty="0" err="1"/>
              <a:t>Tetracaine</a:t>
            </a:r>
            <a:r>
              <a:rPr lang="en-IN" dirty="0"/>
              <a:t>                      </a:t>
            </a:r>
            <a:r>
              <a:rPr lang="en-IN" dirty="0" err="1"/>
              <a:t>Oxethazaine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/>
              <a:t>   </a:t>
            </a:r>
            <a:r>
              <a:rPr lang="en-IN" dirty="0" err="1"/>
              <a:t>Benoxinate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 err="1"/>
              <a:t>Mepivacaine</a:t>
            </a:r>
            <a:r>
              <a:rPr lang="en-IN" dirty="0"/>
              <a:t>, </a:t>
            </a:r>
            <a:r>
              <a:rPr lang="en-IN" dirty="0" err="1"/>
              <a:t>Etidocaine</a:t>
            </a:r>
            <a:r>
              <a:rPr lang="en-IN" dirty="0"/>
              <a:t>, </a:t>
            </a:r>
            <a:r>
              <a:rPr lang="en-IN" dirty="0" err="1"/>
              <a:t>Atracaine</a:t>
            </a:r>
            <a:r>
              <a:rPr lang="en-IN" dirty="0"/>
              <a:t>, </a:t>
            </a:r>
            <a:r>
              <a:rPr lang="en-IN" dirty="0" err="1"/>
              <a:t>Dyclonine</a:t>
            </a:r>
            <a:r>
              <a:rPr lang="en-IN" dirty="0"/>
              <a:t>, </a:t>
            </a:r>
            <a:r>
              <a:rPr lang="en-IN" dirty="0" err="1"/>
              <a:t>Proparacaine</a:t>
            </a: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60890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5400" b="1" dirty="0">
                <a:latin typeface="Colonna MT" pitchFamily="82" charset="0"/>
              </a:rPr>
              <a:t>Spinal anesthesia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Here, the local anesthetic is injected into the subarachnoid space of the spinal cord </a:t>
            </a:r>
          </a:p>
          <a:p>
            <a:pPr eaLnBrk="1" hangingPunct="1"/>
            <a:endParaRPr lang="en-US" sz="2800" dirty="0"/>
          </a:p>
        </p:txBody>
      </p:sp>
      <p:pic>
        <p:nvPicPr>
          <p:cNvPr id="29700" name="Picture 8" descr="spinal_bl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143000"/>
            <a:ext cx="42672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FB53-D54A-4B0F-A331-A9919ED7A592}" type="datetime1">
              <a:rPr lang="en-US" smtClean="0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6A77A-D987-43BD-879D-AFF90386D5C0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0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b="1" u="sng" dirty="0">
                <a:solidFill>
                  <a:srgbClr val="C00000"/>
                </a:solidFill>
              </a:rPr>
              <a:t>COMPLICATIONS OF SPINAL ANAESTHESIA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/>
          <a:lstStyle/>
          <a:p>
            <a:endParaRPr lang="en-IN" dirty="0"/>
          </a:p>
          <a:p>
            <a:r>
              <a:rPr lang="en-IN" dirty="0"/>
              <a:t>Respiratory paralysis</a:t>
            </a:r>
          </a:p>
          <a:p>
            <a:r>
              <a:rPr lang="en-IN" dirty="0"/>
              <a:t>Hypotension</a:t>
            </a:r>
          </a:p>
          <a:p>
            <a:r>
              <a:rPr lang="en-IN" dirty="0"/>
              <a:t>Spinal headache</a:t>
            </a:r>
          </a:p>
          <a:p>
            <a:r>
              <a:rPr lang="en-IN" dirty="0" err="1"/>
              <a:t>Cauda</a:t>
            </a:r>
            <a:r>
              <a:rPr lang="en-IN" dirty="0"/>
              <a:t> </a:t>
            </a:r>
            <a:r>
              <a:rPr lang="en-IN" dirty="0" err="1"/>
              <a:t>Equina</a:t>
            </a:r>
            <a:r>
              <a:rPr lang="en-IN" dirty="0"/>
              <a:t> syndrome</a:t>
            </a:r>
          </a:p>
          <a:p>
            <a:r>
              <a:rPr lang="en-IN" dirty="0"/>
              <a:t>Septic meningitis</a:t>
            </a:r>
          </a:p>
          <a:p>
            <a:r>
              <a:rPr lang="en-IN" dirty="0"/>
              <a:t>Nausea &amp; vomiting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-285776"/>
            <a:ext cx="8229600" cy="1143000"/>
          </a:xfrm>
        </p:spPr>
        <p:txBody>
          <a:bodyPr>
            <a:normAutofit/>
          </a:bodyPr>
          <a:lstStyle/>
          <a:p>
            <a:r>
              <a:rPr lang="en-IN" sz="4800" b="1" u="sng" dirty="0">
                <a:solidFill>
                  <a:srgbClr val="C00000"/>
                </a:solidFill>
              </a:rPr>
              <a:t>C/I  SPINAL ANAESTHESIA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/>
          <a:lstStyle/>
          <a:p>
            <a:r>
              <a:rPr lang="en-IN" dirty="0"/>
              <a:t>Hypotension &amp; </a:t>
            </a:r>
            <a:r>
              <a:rPr lang="en-IN" dirty="0" err="1"/>
              <a:t>Hypovolemia</a:t>
            </a:r>
            <a:endParaRPr lang="en-IN" dirty="0"/>
          </a:p>
          <a:p>
            <a:r>
              <a:rPr lang="en-IN" dirty="0"/>
              <a:t>Uncooperative or mentally ill pts</a:t>
            </a:r>
          </a:p>
          <a:p>
            <a:r>
              <a:rPr lang="en-IN" dirty="0"/>
              <a:t>Infants &amp; Children</a:t>
            </a:r>
          </a:p>
          <a:p>
            <a:r>
              <a:rPr lang="en-IN" dirty="0"/>
              <a:t>Bleeding diathesis</a:t>
            </a:r>
          </a:p>
          <a:p>
            <a:r>
              <a:rPr lang="en-IN" dirty="0"/>
              <a:t>Raised intracranial pressure</a:t>
            </a:r>
          </a:p>
          <a:p>
            <a:r>
              <a:rPr lang="en-IN" dirty="0"/>
              <a:t>Vertebral abnormalities </a:t>
            </a:r>
            <a:r>
              <a:rPr lang="en-IN" dirty="0" err="1"/>
              <a:t>eg</a:t>
            </a:r>
            <a:r>
              <a:rPr lang="en-IN" dirty="0"/>
              <a:t>: </a:t>
            </a:r>
            <a:r>
              <a:rPr lang="en-IN" dirty="0" err="1"/>
              <a:t>kyphosis</a:t>
            </a:r>
            <a:r>
              <a:rPr lang="en-IN" dirty="0"/>
              <a:t> , </a:t>
            </a:r>
            <a:r>
              <a:rPr lang="en-IN" dirty="0" err="1"/>
              <a:t>lordosis</a:t>
            </a:r>
            <a:r>
              <a:rPr lang="en-IN" dirty="0"/>
              <a:t> , etc,.</a:t>
            </a:r>
          </a:p>
          <a:p>
            <a:r>
              <a:rPr lang="en-IN" dirty="0"/>
              <a:t>Sepsis at injection site</a:t>
            </a:r>
          </a:p>
          <a:p>
            <a:endParaRPr lang="en-IN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4900" b="1" u="sng" dirty="0">
                <a:solidFill>
                  <a:srgbClr val="C00000"/>
                </a:solidFill>
              </a:rPr>
              <a:t>EPIDURAL  ANESTHESIA</a:t>
            </a:r>
            <a:br>
              <a:rPr lang="en-US" sz="4900" b="1" u="sng" dirty="0">
                <a:solidFill>
                  <a:srgbClr val="C00000"/>
                </a:solidFill>
              </a:rPr>
            </a:br>
            <a:endParaRPr lang="en-US" sz="4000" b="1" u="sng" dirty="0">
              <a:solidFill>
                <a:srgbClr val="C00000"/>
              </a:solidFill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pPr marL="990600" lvl="1" indent="-533400"/>
            <a:endParaRPr lang="en-US" sz="2400" dirty="0"/>
          </a:p>
          <a:p>
            <a:pPr marL="990600" lvl="1" indent="-533400">
              <a:buFont typeface="Arial" pitchFamily="34" charset="0"/>
              <a:buChar char="•"/>
            </a:pPr>
            <a:r>
              <a:rPr lang="en-US" sz="3600" dirty="0"/>
              <a:t>LA is injected into spinal </a:t>
            </a:r>
            <a:r>
              <a:rPr lang="en-US" sz="3600" dirty="0" err="1"/>
              <a:t>dural</a:t>
            </a:r>
            <a:r>
              <a:rPr lang="en-US" sz="3600" dirty="0"/>
              <a:t> space </a:t>
            </a:r>
            <a:r>
              <a:rPr lang="en-US" sz="3600" dirty="0">
                <a:sym typeface="Wingdings" pitchFamily="2" charset="2"/>
              </a:rPr>
              <a:t> acts on nerve roots ( epidural as well as subarachnoid space  &amp; small amount diffuse to </a:t>
            </a:r>
            <a:r>
              <a:rPr lang="en-US" sz="3600" dirty="0" err="1">
                <a:sym typeface="Wingdings" pitchFamily="2" charset="2"/>
              </a:rPr>
              <a:t>intervertabral</a:t>
            </a:r>
            <a:r>
              <a:rPr lang="en-US" sz="3600" dirty="0">
                <a:sym typeface="Wingdings" pitchFamily="2" charset="2"/>
              </a:rPr>
              <a:t> foramina to produce multiple </a:t>
            </a:r>
            <a:r>
              <a:rPr lang="en-US" sz="3600" dirty="0" err="1">
                <a:sym typeface="Wingdings" pitchFamily="2" charset="2"/>
              </a:rPr>
              <a:t>paravertabral</a:t>
            </a:r>
            <a:r>
              <a:rPr lang="en-US" sz="3600" dirty="0">
                <a:sym typeface="Wingdings" pitchFamily="2" charset="2"/>
              </a:rPr>
              <a:t> blocks</a:t>
            </a:r>
          </a:p>
          <a:p>
            <a:pPr marL="990600" lvl="1" indent="-533400">
              <a:buFont typeface="Arial" pitchFamily="34" charset="0"/>
              <a:buChar char="•"/>
            </a:pPr>
            <a:r>
              <a:rPr lang="en-US" sz="3600" dirty="0">
                <a:sym typeface="Wingdings" pitchFamily="2" charset="2"/>
              </a:rPr>
              <a:t>3 categories      1)thoracic</a:t>
            </a:r>
          </a:p>
          <a:p>
            <a:pPr marL="990600" lvl="1" indent="-533400">
              <a:buNone/>
            </a:pPr>
            <a:r>
              <a:rPr lang="en-US" sz="3600" dirty="0">
                <a:sym typeface="Wingdings" pitchFamily="2" charset="2"/>
              </a:rPr>
              <a:t>                                    2) lumbar</a:t>
            </a:r>
          </a:p>
          <a:p>
            <a:pPr marL="990600" lvl="1" indent="-533400">
              <a:buNone/>
            </a:pPr>
            <a:r>
              <a:rPr lang="en-US" sz="3600" dirty="0">
                <a:sym typeface="Wingdings" pitchFamily="2" charset="2"/>
              </a:rPr>
              <a:t>                                    3) Caudal</a:t>
            </a:r>
          </a:p>
          <a:p>
            <a:pPr marL="990600" lvl="1" indent="-533400">
              <a:buFont typeface="Arial" pitchFamily="34" charset="0"/>
              <a:buChar char="•"/>
            </a:pPr>
            <a:r>
              <a:rPr lang="en-US" sz="3600" dirty="0">
                <a:sym typeface="Wingdings" pitchFamily="2" charset="2"/>
              </a:rPr>
              <a:t> </a:t>
            </a:r>
            <a:r>
              <a:rPr lang="en-US" sz="3600" dirty="0" err="1"/>
              <a:t>Lidocaine</a:t>
            </a:r>
            <a:r>
              <a:rPr lang="en-US" sz="3600" dirty="0"/>
              <a:t>, </a:t>
            </a:r>
            <a:r>
              <a:rPr lang="en-US" sz="3600" dirty="0" err="1"/>
              <a:t>bupivacaine</a:t>
            </a:r>
            <a:r>
              <a:rPr lang="en-US" sz="3600" dirty="0"/>
              <a:t>, </a:t>
            </a:r>
            <a:r>
              <a:rPr lang="en-US" sz="3600" dirty="0" err="1"/>
              <a:t>ropivacaine</a:t>
            </a:r>
            <a:endParaRPr lang="en-US" sz="36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b="1" u="sng" dirty="0">
                <a:solidFill>
                  <a:srgbClr val="FF0000"/>
                </a:solidFill>
              </a:rPr>
              <a:t>THORACIC: </a:t>
            </a:r>
          </a:p>
          <a:p>
            <a:r>
              <a:rPr lang="en-IN" dirty="0"/>
              <a:t>Analgesia in middle &amp; lower dermatome.</a:t>
            </a:r>
          </a:p>
          <a:p>
            <a:r>
              <a:rPr lang="en-IN" dirty="0"/>
              <a:t> For pain relief in thoracic / upper abdominal surgery. </a:t>
            </a:r>
          </a:p>
          <a:p>
            <a:pPr>
              <a:buNone/>
            </a:pPr>
            <a:r>
              <a:rPr lang="en-IN" b="1" u="sng" dirty="0">
                <a:solidFill>
                  <a:srgbClr val="FF0000"/>
                </a:solidFill>
              </a:rPr>
              <a:t>LUMBAR:</a:t>
            </a:r>
          </a:p>
          <a:p>
            <a:r>
              <a:rPr lang="en-IN" dirty="0"/>
              <a:t>Lower abdomen , pelvis &amp; hind limbs.</a:t>
            </a:r>
            <a:endParaRPr lang="en-IN" b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b="1" u="sng" dirty="0">
                <a:solidFill>
                  <a:srgbClr val="FF0000"/>
                </a:solidFill>
              </a:rPr>
              <a:t>CAUDAL:</a:t>
            </a:r>
          </a:p>
          <a:p>
            <a:r>
              <a:rPr lang="en-IN" dirty="0"/>
              <a:t>Injection given in sacral canal through sciatic hiatus.</a:t>
            </a:r>
          </a:p>
          <a:p>
            <a:r>
              <a:rPr lang="en-IN" dirty="0"/>
              <a:t>Anaesthesia in pelvic &amp;n </a:t>
            </a:r>
            <a:r>
              <a:rPr lang="en-IN" dirty="0" err="1"/>
              <a:t>perineal</a:t>
            </a:r>
            <a:r>
              <a:rPr lang="en-IN" dirty="0"/>
              <a:t> region .</a:t>
            </a:r>
          </a:p>
          <a:p>
            <a:r>
              <a:rPr lang="en-IN" dirty="0"/>
              <a:t> Used in vaginal delivery , </a:t>
            </a:r>
            <a:r>
              <a:rPr lang="en-IN" dirty="0" err="1"/>
              <a:t>anorectal</a:t>
            </a:r>
            <a:r>
              <a:rPr lang="en-IN" dirty="0"/>
              <a:t> &amp; genitourinary operations.</a:t>
            </a:r>
          </a:p>
          <a:p>
            <a:r>
              <a:rPr lang="en-IN" dirty="0"/>
              <a:t>Greatest </a:t>
            </a:r>
            <a:r>
              <a:rPr lang="en-IN" dirty="0" err="1"/>
              <a:t>seperation</a:t>
            </a:r>
            <a:r>
              <a:rPr lang="en-IN" dirty="0"/>
              <a:t> between sensory &amp; motor block  </a:t>
            </a:r>
            <a:r>
              <a:rPr lang="en-IN" dirty="0">
                <a:sym typeface="Wingdings" pitchFamily="2" charset="2"/>
              </a:rPr>
              <a:t> 0.25% of </a:t>
            </a:r>
            <a:r>
              <a:rPr lang="en-IN" dirty="0" err="1">
                <a:sym typeface="Wingdings" pitchFamily="2" charset="2"/>
              </a:rPr>
              <a:t>Bupivacaine</a:t>
            </a:r>
            <a:endParaRPr lang="en-IN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0" dirty="0">
                <a:latin typeface="Colonna MT" pitchFamily="82" charset="0"/>
              </a:rPr>
              <a:t>Epidural Anesthesia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886200" cy="4525963"/>
          </a:xfrm>
        </p:spPr>
        <p:txBody>
          <a:bodyPr anchor="ctr"/>
          <a:lstStyle/>
          <a:p>
            <a:pPr eaLnBrk="1" hangingPunct="1"/>
            <a:r>
              <a:rPr lang="en-US" sz="2800" dirty="0"/>
              <a:t>This is accomplished by injecting a local anesthetic into the </a:t>
            </a:r>
            <a:r>
              <a:rPr lang="en-US" sz="2800" dirty="0" err="1"/>
              <a:t>peridural</a:t>
            </a:r>
            <a:r>
              <a:rPr lang="en-US" sz="2800" dirty="0"/>
              <a:t> space, a covering of the spinal cord</a:t>
            </a:r>
          </a:p>
          <a:p>
            <a:pPr eaLnBrk="1" hangingPunct="1"/>
            <a:endParaRPr lang="en-US" sz="2800" dirty="0"/>
          </a:p>
        </p:txBody>
      </p:sp>
      <p:pic>
        <p:nvPicPr>
          <p:cNvPr id="28676" name="Picture 8" descr="epidural_bl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143000"/>
            <a:ext cx="4953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DBDF09-028C-4A8E-86BE-884CC4395F2C}" type="datetime1">
              <a:rPr lang="en-US" smtClean="0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6A77A-D987-43BD-879D-AFF90386D5C0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8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u="sng" dirty="0">
                <a:solidFill>
                  <a:srgbClr val="C00000"/>
                </a:solidFill>
              </a:rPr>
              <a:t>INTRAVASCULAR INFILTRATION ANAESTHESIA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/>
              <a:t>Regional </a:t>
            </a:r>
            <a:r>
              <a:rPr lang="en-US" dirty="0" err="1"/>
              <a:t>anaesthesia</a:t>
            </a:r>
            <a:r>
              <a:rPr lang="en-US" dirty="0"/>
              <a:t> (Intravenous)</a:t>
            </a:r>
          </a:p>
          <a:p>
            <a:r>
              <a:rPr lang="en-US" dirty="0"/>
              <a:t>Injection of LA in a vein of a </a:t>
            </a:r>
            <a:r>
              <a:rPr lang="en-US" dirty="0" err="1"/>
              <a:t>torniquet</a:t>
            </a:r>
            <a:r>
              <a:rPr lang="en-US" dirty="0"/>
              <a:t> occluded limb</a:t>
            </a:r>
          </a:p>
          <a:p>
            <a:r>
              <a:rPr lang="en-US" dirty="0"/>
              <a:t>20-40ml of 0.5% </a:t>
            </a:r>
            <a:r>
              <a:rPr lang="en-US" dirty="0" err="1"/>
              <a:t>lidocaine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produces </a:t>
            </a:r>
            <a:r>
              <a:rPr lang="en-US" dirty="0" err="1">
                <a:sym typeface="Wingdings" pitchFamily="2" charset="2"/>
              </a:rPr>
              <a:t>anaesthesia</a:t>
            </a:r>
            <a:r>
              <a:rPr lang="en-US" dirty="0">
                <a:sym typeface="Wingdings" pitchFamily="2" charset="2"/>
              </a:rPr>
              <a:t> within 2-5mns &amp; lasts for 5-10mins after deflating </a:t>
            </a:r>
            <a:r>
              <a:rPr lang="en-US" dirty="0" err="1">
                <a:sym typeface="Wingdings" pitchFamily="2" charset="2"/>
              </a:rPr>
              <a:t>torniquet</a:t>
            </a:r>
            <a:endParaRPr lang="en-US" dirty="0">
              <a:sym typeface="Wingdings" pitchFamily="2" charset="2"/>
            </a:endParaRPr>
          </a:p>
          <a:p>
            <a:r>
              <a:rPr lang="en-US" dirty="0" err="1">
                <a:sym typeface="Wingdings" pitchFamily="2" charset="2"/>
              </a:rPr>
              <a:t>Bupivacaine</a:t>
            </a:r>
            <a:r>
              <a:rPr lang="en-US" dirty="0">
                <a:sym typeface="Wingdings" pitchFamily="2" charset="2"/>
              </a:rPr>
              <a:t> is not used (</a:t>
            </a:r>
            <a:r>
              <a:rPr lang="en-US" dirty="0" err="1">
                <a:sym typeface="Wingdings" pitchFamily="2" charset="2"/>
              </a:rPr>
              <a:t>cardiotoxicity</a:t>
            </a:r>
            <a:r>
              <a:rPr lang="en-US" dirty="0">
                <a:sym typeface="Wingdings" pitchFamily="2" charset="2"/>
              </a:rPr>
              <a:t>)</a:t>
            </a:r>
            <a:endParaRPr lang="en-US" dirty="0"/>
          </a:p>
          <a:p>
            <a:r>
              <a:rPr lang="en-US" dirty="0"/>
              <a:t>Mostly limited to upper limb</a:t>
            </a:r>
          </a:p>
          <a:p>
            <a:r>
              <a:rPr lang="en-US" dirty="0" err="1"/>
              <a:t>Orthopaedic</a:t>
            </a:r>
            <a:r>
              <a:rPr lang="en-US" dirty="0"/>
              <a:t> procedures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Newer Techniques of LA</a:t>
            </a:r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>
                <a:solidFill>
                  <a:srgbClr val="FF0066"/>
                </a:solidFill>
              </a:rPr>
              <a:t>Iontophoresis:</a:t>
            </a:r>
            <a:r>
              <a:rPr lang="en-US"/>
              <a:t> </a:t>
            </a:r>
            <a:r>
              <a:rPr lang="en-US" sz="2400">
                <a:cs typeface="Times New Roman" pitchFamily="18" charset="0"/>
              </a:rPr>
              <a:t>Lidocaine-soaked sponges </a:t>
            </a:r>
            <a:endParaRPr lang="en-US" sz="2400"/>
          </a:p>
          <a:p>
            <a:pPr marL="609600" indent="-609600">
              <a:buFontTx/>
              <a:buNone/>
            </a:pPr>
            <a:endParaRPr lang="en-US" sz="2400"/>
          </a:p>
        </p:txBody>
      </p:sp>
      <p:pic>
        <p:nvPicPr>
          <p:cNvPr id="111624" name="Picture 8" descr="ionotophoresis of 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09800"/>
            <a:ext cx="66294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Newer Techniques of LA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>
                <a:solidFill>
                  <a:srgbClr val="FF0066"/>
                </a:solidFill>
              </a:rPr>
              <a:t>Liposomes:</a:t>
            </a:r>
            <a:r>
              <a:rPr lang="en-US"/>
              <a:t> </a:t>
            </a:r>
            <a:r>
              <a:rPr lang="en-US" sz="2400"/>
              <a:t>Liposomal Bupivacaine Formulation </a:t>
            </a:r>
          </a:p>
          <a:p>
            <a:pPr marL="609600" indent="-609600">
              <a:buFontTx/>
              <a:buNone/>
            </a:pPr>
            <a:endParaRPr lang="en-US" sz="2400"/>
          </a:p>
        </p:txBody>
      </p:sp>
      <p:pic>
        <p:nvPicPr>
          <p:cNvPr id="114692" name="Picture 4" descr="DrugsInsideLiposo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286000"/>
            <a:ext cx="46482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Other drugs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Propranolol</a:t>
            </a:r>
          </a:p>
          <a:p>
            <a:r>
              <a:rPr lang="en-IN" dirty="0"/>
              <a:t>Chlorpromazine </a:t>
            </a:r>
          </a:p>
          <a:p>
            <a:r>
              <a:rPr lang="en-IN" dirty="0"/>
              <a:t>H1 antihistamine </a:t>
            </a:r>
          </a:p>
          <a:p>
            <a:r>
              <a:rPr lang="en-IN" dirty="0"/>
              <a:t>Quinine </a:t>
            </a:r>
          </a:p>
          <a:p>
            <a:r>
              <a:rPr lang="en-IN" dirty="0"/>
              <a:t>Cooling :  Ice</a:t>
            </a:r>
          </a:p>
          <a:p>
            <a:pPr marL="0" indent="0">
              <a:buNone/>
            </a:pPr>
            <a:r>
              <a:rPr lang="en-IN" dirty="0"/>
              <a:t>                     CO2 snow</a:t>
            </a:r>
          </a:p>
          <a:p>
            <a:pPr marL="0" indent="0">
              <a:buNone/>
            </a:pPr>
            <a:r>
              <a:rPr lang="en-IN" dirty="0"/>
              <a:t>                     </a:t>
            </a:r>
            <a:r>
              <a:rPr lang="en-IN" dirty="0" err="1"/>
              <a:t>Ethylchloride</a:t>
            </a:r>
            <a:r>
              <a:rPr lang="en-IN" dirty="0"/>
              <a:t> spray.</a:t>
            </a:r>
          </a:p>
        </p:txBody>
      </p:sp>
    </p:spTree>
    <p:extLst>
      <p:ext uri="{BB962C8B-B14F-4D97-AF65-F5344CB8AC3E}">
        <p14:creationId xmlns:p14="http://schemas.microsoft.com/office/powerpoint/2010/main" val="42218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Chemical classification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Ester linked LAs </a:t>
            </a:r>
            <a:r>
              <a:rPr lang="en-IN" dirty="0"/>
              <a:t>:</a:t>
            </a:r>
          </a:p>
          <a:p>
            <a:pPr marL="0" indent="0">
              <a:buNone/>
            </a:pPr>
            <a:r>
              <a:rPr lang="en-IN" dirty="0"/>
              <a:t>             Cocaine                  Procaine </a:t>
            </a:r>
          </a:p>
          <a:p>
            <a:pPr marL="0" indent="0">
              <a:buNone/>
            </a:pPr>
            <a:r>
              <a:rPr lang="en-IN" dirty="0"/>
              <a:t>             </a:t>
            </a:r>
            <a:r>
              <a:rPr lang="en-IN" dirty="0" err="1"/>
              <a:t>Chloroprocaine</a:t>
            </a:r>
            <a:r>
              <a:rPr lang="en-IN" dirty="0"/>
              <a:t>    </a:t>
            </a:r>
            <a:r>
              <a:rPr lang="en-IN" dirty="0" err="1"/>
              <a:t>Tetracaine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/>
              <a:t>             Benzocaine </a:t>
            </a:r>
          </a:p>
          <a:p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Amide linked LAs </a:t>
            </a:r>
            <a:r>
              <a:rPr lang="en-IN" dirty="0"/>
              <a:t>:</a:t>
            </a:r>
          </a:p>
          <a:p>
            <a:pPr marL="0" indent="0">
              <a:buNone/>
            </a:pPr>
            <a:r>
              <a:rPr lang="en-IN" dirty="0"/>
              <a:t>              Lidocaine              Bupivacaine </a:t>
            </a:r>
          </a:p>
          <a:p>
            <a:pPr marL="0" indent="0">
              <a:buNone/>
            </a:pPr>
            <a:r>
              <a:rPr lang="en-IN" dirty="0"/>
              <a:t>              </a:t>
            </a:r>
            <a:r>
              <a:rPr lang="en-IN" dirty="0" err="1"/>
              <a:t>Dibucaine</a:t>
            </a:r>
            <a:r>
              <a:rPr lang="en-IN" dirty="0"/>
              <a:t>             </a:t>
            </a:r>
            <a:r>
              <a:rPr lang="en-IN" dirty="0" err="1"/>
              <a:t>Prilocaine</a:t>
            </a:r>
            <a:r>
              <a:rPr lang="en-IN" dirty="0"/>
              <a:t> </a:t>
            </a:r>
          </a:p>
          <a:p>
            <a:pPr marL="0" indent="0">
              <a:buNone/>
            </a:pPr>
            <a:r>
              <a:rPr lang="en-IN" dirty="0"/>
              <a:t>              </a:t>
            </a:r>
            <a:r>
              <a:rPr lang="en-IN" dirty="0" err="1"/>
              <a:t>Ropivacaine</a:t>
            </a: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845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Comparison between Ester linked and Amide linked LA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697700"/>
              </p:ext>
            </p:extLst>
          </p:nvPr>
        </p:nvGraphicFramePr>
        <p:xfrm>
          <a:off x="457200" y="1700806"/>
          <a:ext cx="8229600" cy="4464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2945">
                <a:tc>
                  <a:txBody>
                    <a:bodyPr/>
                    <a:lstStyle/>
                    <a:p>
                      <a:r>
                        <a:rPr lang="en-IN" sz="2400" dirty="0"/>
                        <a:t>Ester linked 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Amide linked 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8508">
                <a:tc>
                  <a:txBody>
                    <a:bodyPr/>
                    <a:lstStyle/>
                    <a:p>
                      <a:r>
                        <a:rPr lang="en-IN" sz="2400" dirty="0"/>
                        <a:t>Less intense shorter</a:t>
                      </a:r>
                      <a:r>
                        <a:rPr lang="en-IN" sz="2400" baseline="0" dirty="0"/>
                        <a:t> duration of</a:t>
                      </a:r>
                      <a:r>
                        <a:rPr lang="en-IN" sz="2400" dirty="0"/>
                        <a:t> anaesthesia</a:t>
                      </a:r>
                      <a:r>
                        <a:rPr lang="en-IN" sz="2400" baseline="0" dirty="0"/>
                        <a:t> 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More</a:t>
                      </a:r>
                      <a:r>
                        <a:rPr lang="en-IN" sz="2400" baseline="0" dirty="0"/>
                        <a:t> </a:t>
                      </a:r>
                      <a:r>
                        <a:rPr lang="en-IN" sz="2400" dirty="0"/>
                        <a:t>intense</a:t>
                      </a:r>
                      <a:r>
                        <a:rPr lang="en-IN" sz="2400" baseline="0" dirty="0"/>
                        <a:t> longer lasting </a:t>
                      </a:r>
                      <a:r>
                        <a:rPr lang="en-IN" sz="2400" dirty="0"/>
                        <a:t> anaesthesia</a:t>
                      </a:r>
                      <a:r>
                        <a:rPr lang="en-IN" sz="2400" baseline="0" dirty="0"/>
                        <a:t> 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1522">
                <a:tc>
                  <a:txBody>
                    <a:bodyPr/>
                    <a:lstStyle/>
                    <a:p>
                      <a:r>
                        <a:rPr lang="en-IN" sz="2400" dirty="0"/>
                        <a:t>Hydrolysed by plasma</a:t>
                      </a:r>
                      <a:r>
                        <a:rPr lang="en-IN" sz="2400" baseline="0" dirty="0"/>
                        <a:t> </a:t>
                      </a:r>
                      <a:r>
                        <a:rPr lang="en-IN" sz="2400" baseline="0" dirty="0" err="1"/>
                        <a:t>esterases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Not Hydrolysed by plasma </a:t>
                      </a:r>
                      <a:r>
                        <a:rPr lang="en-IN" sz="2400" dirty="0" err="1"/>
                        <a:t>esterases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522">
                <a:tc>
                  <a:txBody>
                    <a:bodyPr/>
                    <a:lstStyle/>
                    <a:p>
                      <a:r>
                        <a:rPr lang="en-IN" sz="2400" dirty="0"/>
                        <a:t>High</a:t>
                      </a:r>
                      <a:r>
                        <a:rPr lang="en-IN" sz="2400" baseline="0" dirty="0"/>
                        <a:t> risk for</a:t>
                      </a:r>
                      <a:r>
                        <a:rPr lang="en-IN" sz="2400" dirty="0"/>
                        <a:t> hypersensitivity</a:t>
                      </a:r>
                      <a:r>
                        <a:rPr lang="en-IN" sz="2400" baseline="0" dirty="0"/>
                        <a:t> reactions 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Rarely</a:t>
                      </a:r>
                      <a:r>
                        <a:rPr lang="en-IN" sz="2400" baseline="0" dirty="0"/>
                        <a:t> causes </a:t>
                      </a:r>
                      <a:r>
                        <a:rPr lang="en-IN" sz="2400" dirty="0" err="1"/>
                        <a:t>hypersenesitivity</a:t>
                      </a:r>
                      <a:r>
                        <a:rPr lang="en-IN" sz="2400" dirty="0"/>
                        <a:t> reactions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259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Mechanism of 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LAs </a:t>
            </a:r>
            <a:r>
              <a:rPr lang="en-IN" dirty="0">
                <a:solidFill>
                  <a:schemeClr val="accent5"/>
                </a:solidFill>
              </a:rPr>
              <a:t>block the conduction by decreasing the entry of Na+ ions during the upstroke of Action Potential </a:t>
            </a:r>
          </a:p>
          <a:p>
            <a:r>
              <a:rPr lang="en-IN" dirty="0"/>
              <a:t>As concentration of LA  , the rate of rise of AP and maximum </a:t>
            </a:r>
            <a:r>
              <a:rPr lang="en-IN" dirty="0" err="1"/>
              <a:t>deporalization</a:t>
            </a:r>
            <a:r>
              <a:rPr lang="en-IN" dirty="0"/>
              <a:t> decreases </a:t>
            </a:r>
          </a:p>
          <a:p>
            <a:r>
              <a:rPr lang="en-IN" dirty="0"/>
              <a:t>LAs interacts with receptor situated in the </a:t>
            </a:r>
            <a:r>
              <a:rPr lang="en-IN" dirty="0">
                <a:solidFill>
                  <a:schemeClr val="accent5"/>
                </a:solidFill>
              </a:rPr>
              <a:t>voltage sensitive sodium channel </a:t>
            </a:r>
            <a:r>
              <a:rPr lang="en-IN" dirty="0"/>
              <a:t>and raise the threshold for opening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716016" y="32849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290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2766</Words>
  <Application>Microsoft Office PowerPoint</Application>
  <PresentationFormat>On-screen Show (4:3)</PresentationFormat>
  <Paragraphs>452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LOCAL ANAESTHETICS</vt:lpstr>
      <vt:lpstr>Local Anaesthetics </vt:lpstr>
      <vt:lpstr>History </vt:lpstr>
      <vt:lpstr>Classification </vt:lpstr>
      <vt:lpstr>Classification </vt:lpstr>
      <vt:lpstr>Other drugs </vt:lpstr>
      <vt:lpstr>Chemical classification </vt:lpstr>
      <vt:lpstr>Comparison between Ester linked and Amide linked LA</vt:lpstr>
      <vt:lpstr>Mechanism of Action </vt:lpstr>
      <vt:lpstr>PowerPoint Presentation</vt:lpstr>
      <vt:lpstr>PowerPoint Presentation</vt:lpstr>
      <vt:lpstr>Local Action </vt:lpstr>
      <vt:lpstr>PowerPoint Presentation</vt:lpstr>
      <vt:lpstr>No adequate pain control in inflamed tissues </vt:lpstr>
      <vt:lpstr>Addition of vasoconstrictor (Adrenaline – 1:50,000 to 1:200,000)</vt:lpstr>
      <vt:lpstr>Systemic action  CNS</vt:lpstr>
      <vt:lpstr>Early neurological symptom of overdoses</vt:lpstr>
      <vt:lpstr>PowerPoint Presentation</vt:lpstr>
      <vt:lpstr>PowerPoint Presentation</vt:lpstr>
      <vt:lpstr>Pharmacokinetics </vt:lpstr>
      <vt:lpstr>PowerPoint Presentation</vt:lpstr>
      <vt:lpstr>Adverse Effects </vt:lpstr>
      <vt:lpstr>PowerPoint Presentation</vt:lpstr>
      <vt:lpstr>Precautions and Interactions </vt:lpstr>
      <vt:lpstr>PowerPoint Presentation</vt:lpstr>
      <vt:lpstr>COCAINE</vt:lpstr>
      <vt:lpstr>PowerPoint Presentation</vt:lpstr>
      <vt:lpstr>PROCAINE</vt:lpstr>
      <vt:lpstr>LIDOCAINE </vt:lpstr>
      <vt:lpstr>PowerPoint Presentation</vt:lpstr>
      <vt:lpstr>BUPIVACAINE</vt:lpstr>
      <vt:lpstr>PRILOCAINE</vt:lpstr>
      <vt:lpstr> EMLA = Eutectic Mixture of Local Anaesthetics </vt:lpstr>
      <vt:lpstr>PowerPoint Presentation</vt:lpstr>
      <vt:lpstr>TETRACAINE</vt:lpstr>
      <vt:lpstr>PowerPoint Presentation</vt:lpstr>
      <vt:lpstr>PowerPoint Presentation</vt:lpstr>
      <vt:lpstr>CLINICAL APPLICATIONS (TECHNIQUES) OF LOCAL ANAESTHESIA</vt:lpstr>
      <vt:lpstr>PowerPoint Presentation</vt:lpstr>
      <vt:lpstr>PowerPoint Presentation</vt:lpstr>
      <vt:lpstr>PowerPoint Presentation</vt:lpstr>
      <vt:lpstr>CONDUCTION BLOCK</vt:lpstr>
      <vt:lpstr>Conduction block</vt:lpstr>
      <vt:lpstr>PowerPoint Presentation</vt:lpstr>
      <vt:lpstr>PowerPoint Presentation</vt:lpstr>
      <vt:lpstr>PowerPoint Presentation</vt:lpstr>
      <vt:lpstr>SPINAL ANAESTHESIA</vt:lpstr>
      <vt:lpstr>PowerPoint Presentation</vt:lpstr>
      <vt:lpstr>PowerPoint Presentation</vt:lpstr>
      <vt:lpstr>Spinal anesthesia</vt:lpstr>
      <vt:lpstr>COMPLICATIONS OF SPINAL ANAESTHESIA</vt:lpstr>
      <vt:lpstr>C/I  SPINAL ANAESTHESIA</vt:lpstr>
      <vt:lpstr>EPIDURAL  ANESTHESIA </vt:lpstr>
      <vt:lpstr>PowerPoint Presentation</vt:lpstr>
      <vt:lpstr>Epidural Anesthesia</vt:lpstr>
      <vt:lpstr>INTRAVASCULAR INFILTRATION ANAESTHESIA</vt:lpstr>
      <vt:lpstr>Newer Techniques of LA</vt:lpstr>
      <vt:lpstr>Newer Techniques of 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ANAESTHETICS</dc:title>
  <dc:creator>Windows User</dc:creator>
  <cp:lastModifiedBy>sivadr1983@gmail.com</cp:lastModifiedBy>
  <cp:revision>37</cp:revision>
  <dcterms:created xsi:type="dcterms:W3CDTF">2014-03-13T04:38:11Z</dcterms:created>
  <dcterms:modified xsi:type="dcterms:W3CDTF">2020-04-15T10:01:38Z</dcterms:modified>
</cp:coreProperties>
</file>