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63" r:id="rId2"/>
    <p:sldId id="267" r:id="rId3"/>
    <p:sldId id="268" r:id="rId4"/>
    <p:sldId id="266" r:id="rId5"/>
    <p:sldId id="269" r:id="rId6"/>
    <p:sldId id="257" r:id="rId7"/>
    <p:sldId id="271" r:id="rId8"/>
    <p:sldId id="264" r:id="rId9"/>
    <p:sldId id="265" r:id="rId10"/>
    <p:sldId id="258" r:id="rId11"/>
    <p:sldId id="272" r:id="rId12"/>
    <p:sldId id="259" r:id="rId13"/>
    <p:sldId id="260" r:id="rId14"/>
    <p:sldId id="273" r:id="rId15"/>
    <p:sldId id="303" r:id="rId16"/>
    <p:sldId id="274" r:id="rId17"/>
    <p:sldId id="276" r:id="rId18"/>
    <p:sldId id="261" r:id="rId19"/>
    <p:sldId id="275" r:id="rId20"/>
    <p:sldId id="277" r:id="rId21"/>
    <p:sldId id="278" r:id="rId22"/>
    <p:sldId id="279" r:id="rId23"/>
    <p:sldId id="280" r:id="rId24"/>
    <p:sldId id="281" r:id="rId25"/>
    <p:sldId id="289" r:id="rId26"/>
    <p:sldId id="291" r:id="rId27"/>
    <p:sldId id="292" r:id="rId28"/>
    <p:sldId id="293" r:id="rId29"/>
    <p:sldId id="294" r:id="rId30"/>
    <p:sldId id="295" r:id="rId31"/>
    <p:sldId id="297" r:id="rId32"/>
    <p:sldId id="299" r:id="rId33"/>
    <p:sldId id="300" r:id="rId34"/>
    <p:sldId id="301" r:id="rId35"/>
    <p:sldId id="302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 /><Relationship Id="rId1" Type="http://schemas.openxmlformats.org/officeDocument/2006/relationships/image" Target="../media/image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9020-85AD-45C2-9204-268E5DF11F10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8923-A924-4A31-94B5-4BFC69F96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D99B-F325-4E8E-9837-2B86E9FCC416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7F3B3C-55F8-4067-A31B-A93AAF74DEC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031EF5-712A-4C75-8B0C-7309ABE8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4.w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3.wmf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371600"/>
            <a:ext cx="9142413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7239000" cy="101566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OPIOID ANALGESICS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102" name="Picture 8" descr="C:\My Documents\Lec3_II\Morph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810000" cy="5105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5084202" y="3733800"/>
            <a:ext cx="3501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700" b="1" dirty="0">
                <a:solidFill>
                  <a:srgbClr val="0000FF"/>
                </a:solidFill>
                <a:latin typeface="Arial Narrow" pitchFamily="34" charset="0"/>
              </a:rPr>
              <a:t>DR.R.RAMYA</a:t>
            </a:r>
          </a:p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DEPARTMENT OF PHARMACOLOGY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GB" sz="3600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Opium </a:t>
            </a:r>
            <a:r>
              <a:rPr lang="en-GB" sz="2800" dirty="0">
                <a:latin typeface="Arial Narrow" pitchFamily="34" charset="0"/>
                <a:cs typeface="Times New Roman" pitchFamily="18" charset="0"/>
              </a:rPr>
              <a:t>contains two groups of alkaloids: 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800" b="1" dirty="0">
                <a:latin typeface="Arial Narrow" pitchFamily="34" charset="0"/>
                <a:cs typeface="Times New Roman" pitchFamily="18" charset="0"/>
              </a:rPr>
              <a:t> with </a:t>
            </a:r>
            <a:r>
              <a:rPr lang="en-GB" sz="2800" b="1" i="1" dirty="0" err="1">
                <a:latin typeface="Arial Narrow" pitchFamily="34" charset="0"/>
                <a:cs typeface="Times New Roman" pitchFamily="18" charset="0"/>
              </a:rPr>
              <a:t>phenanthrene</a:t>
            </a:r>
            <a:r>
              <a:rPr lang="en-GB" sz="2800" b="1" i="1" dirty="0">
                <a:latin typeface="Arial Narrow" pitchFamily="34" charset="0"/>
                <a:cs typeface="Times New Roman" pitchFamily="18" charset="0"/>
              </a:rPr>
              <a:t> structure</a:t>
            </a:r>
            <a:r>
              <a:rPr lang="en-GB" sz="28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GB" sz="2800" dirty="0">
                <a:latin typeface="Arial Narrow" pitchFamily="34" charset="0"/>
                <a:cs typeface="Times New Roman" pitchFamily="18" charset="0"/>
              </a:rPr>
              <a:t>  morphine,</a:t>
            </a:r>
          </a:p>
          <a:p>
            <a:r>
              <a:rPr lang="en-GB" sz="2800" dirty="0">
                <a:latin typeface="Arial Narrow" pitchFamily="34" charset="0"/>
                <a:cs typeface="Times New Roman" pitchFamily="18" charset="0"/>
              </a:rPr>
              <a:t> codeine,</a:t>
            </a:r>
          </a:p>
          <a:p>
            <a:r>
              <a:rPr lang="en-GB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Arial Narrow" pitchFamily="34" charset="0"/>
                <a:cs typeface="Times New Roman" pitchFamily="18" charset="0"/>
              </a:rPr>
              <a:t>thebaine</a:t>
            </a:r>
            <a:r>
              <a:rPr lang="en-GB" sz="2800" dirty="0">
                <a:latin typeface="Arial Narrow" pitchFamily="34" charset="0"/>
                <a:cs typeface="Times New Roman" pitchFamily="18" charset="0"/>
              </a:rPr>
              <a:t>- non analgesics</a:t>
            </a:r>
          </a:p>
          <a:p>
            <a:r>
              <a:rPr lang="en-GB" sz="2800" dirty="0">
                <a:latin typeface="Arial Narrow" pitchFamily="34" charset="0"/>
                <a:cs typeface="Times New Roman" pitchFamily="18" charset="0"/>
              </a:rPr>
              <a:t>Morphine and codeine are narcotic analgesics; </a:t>
            </a:r>
            <a:endParaRPr lang="en-US" sz="2800" dirty="0">
              <a:cs typeface="Times New Roman" pitchFamily="18" charset="0"/>
            </a:endParaRPr>
          </a:p>
          <a:p>
            <a:endParaRPr lang="en-US" sz="2800" b="1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 with </a:t>
            </a:r>
            <a:r>
              <a:rPr lang="en-US" sz="2800" b="1" dirty="0" err="1">
                <a:latin typeface="Arial Narrow" pitchFamily="34" charset="0"/>
                <a:cs typeface="Times New Roman" pitchFamily="18" charset="0"/>
              </a:rPr>
              <a:t>benzo</a:t>
            </a:r>
            <a:r>
              <a:rPr lang="en-GB" sz="2800" b="1" i="1" dirty="0" err="1">
                <a:latin typeface="Arial Narrow" pitchFamily="34" charset="0"/>
                <a:cs typeface="Times New Roman" pitchFamily="18" charset="0"/>
              </a:rPr>
              <a:t>isoquinoline</a:t>
            </a:r>
            <a:r>
              <a:rPr lang="en-GB" sz="2800" b="1" i="1" dirty="0">
                <a:latin typeface="Arial Narrow" pitchFamily="34" charset="0"/>
                <a:cs typeface="Times New Roman" pitchFamily="18" charset="0"/>
              </a:rPr>
              <a:t> structure</a:t>
            </a:r>
            <a:r>
              <a:rPr lang="en-GB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2800" dirty="0">
                <a:latin typeface="Arial Narrow" pitchFamily="34" charset="0"/>
                <a:cs typeface="Times New Roman" pitchFamily="18" charset="0"/>
              </a:rPr>
              <a:t>(non analgesics). 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GB" sz="2800" dirty="0" err="1">
                <a:latin typeface="Arial Narrow" pitchFamily="34" charset="0"/>
                <a:cs typeface="Times New Roman" pitchFamily="18" charset="0"/>
              </a:rPr>
              <a:t>papaverine</a:t>
            </a:r>
            <a:r>
              <a:rPr lang="en-GB" sz="2800" dirty="0">
                <a:latin typeface="Arial Narrow" pitchFamily="34" charset="0"/>
                <a:cs typeface="Times New Roman" pitchFamily="18" charset="0"/>
              </a:rPr>
              <a:t> - vasodilator; </a:t>
            </a:r>
          </a:p>
          <a:p>
            <a:r>
              <a:rPr lang="en-GB" sz="2800" i="1" dirty="0" err="1">
                <a:latin typeface="Arial Narrow" pitchFamily="34" charset="0"/>
                <a:cs typeface="Times New Roman" pitchFamily="18" charset="0"/>
              </a:rPr>
              <a:t>noscapine</a:t>
            </a:r>
            <a:r>
              <a:rPr lang="en-GB" sz="2800" dirty="0">
                <a:latin typeface="Arial Narrow" pitchFamily="34" charset="0"/>
                <a:cs typeface="Times New Roman" pitchFamily="18" charset="0"/>
              </a:rPr>
              <a:t> -</a:t>
            </a:r>
            <a:r>
              <a:rPr lang="en-GB" sz="2800" dirty="0" err="1">
                <a:latin typeface="Arial Narrow" pitchFamily="34" charset="0"/>
                <a:cs typeface="Times New Roman" pitchFamily="18" charset="0"/>
              </a:rPr>
              <a:t>antitussive</a:t>
            </a:r>
            <a:endParaRPr lang="en-US" sz="2800" dirty="0">
              <a:latin typeface="Arial Narrow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Introduction - </a:t>
            </a: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Opioid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receptors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µ - high affinity for morphine.   </a:t>
            </a:r>
          </a:p>
          <a:p>
            <a:pPr>
              <a:lnSpc>
                <a:spcPct val="80000"/>
              </a:lnSpc>
            </a:pPr>
            <a:r>
              <a:rPr lang="en-US" sz="2000" b="1"/>
              <a:t>K - affinity for dynorphin A. </a:t>
            </a:r>
          </a:p>
          <a:p>
            <a:pPr>
              <a:lnSpc>
                <a:spcPct val="80000"/>
              </a:lnSpc>
            </a:pPr>
            <a:r>
              <a:rPr lang="el-GR" sz="2000" b="1"/>
              <a:t>δ</a:t>
            </a:r>
            <a:r>
              <a:rPr lang="en-US" sz="2000" b="1"/>
              <a:t> high affinity for Leu/Met enkephalins.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Orphan opioid receptor-like (ORL) receptors </a:t>
            </a:r>
            <a:r>
              <a:rPr lang="en-US" sz="2000"/>
              <a:t>are structurally similar to the μ opioid receptor but are insensitive to opioid ligands, including naloxone. 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 </a:t>
            </a:r>
            <a:r>
              <a:rPr lang="en-US" sz="2000"/>
              <a:t>Endogenous opioid peptides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/>
              <a:t>Endorphines </a:t>
            </a:r>
          </a:p>
          <a:p>
            <a:pPr>
              <a:lnSpc>
                <a:spcPct val="80000"/>
              </a:lnSpc>
            </a:pPr>
            <a:r>
              <a:rPr lang="en-US" sz="2000"/>
              <a:t>Enkephalins </a:t>
            </a:r>
          </a:p>
          <a:p>
            <a:pPr>
              <a:lnSpc>
                <a:spcPct val="80000"/>
              </a:lnSpc>
            </a:pPr>
            <a:r>
              <a:rPr lang="en-US" sz="2000"/>
              <a:t>dynorphins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GB" sz="2400" b="1" dirty="0">
                <a:latin typeface="Arial Narrow" pitchFamily="34" charset="0"/>
              </a:rPr>
              <a:t>Effects are mediated via </a:t>
            </a:r>
            <a:r>
              <a:rPr lang="en-GB" sz="2400" b="1" dirty="0" err="1">
                <a:solidFill>
                  <a:srgbClr val="FF3300"/>
                </a:solidFill>
                <a:latin typeface="Arial Narrow" pitchFamily="34" charset="0"/>
              </a:rPr>
              <a:t>opioid</a:t>
            </a:r>
            <a:r>
              <a:rPr lang="en-GB" sz="2400" b="1" dirty="0">
                <a:solidFill>
                  <a:srgbClr val="FF3300"/>
                </a:solidFill>
                <a:latin typeface="Arial Narrow" pitchFamily="34" charset="0"/>
              </a:rPr>
              <a:t> receptors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2800" b="1" dirty="0">
                <a:solidFill>
                  <a:srgbClr val="FF3300"/>
                </a:solidFill>
                <a:latin typeface="Symbol" pitchFamily="18" charset="2"/>
              </a:rPr>
              <a:t>m </a:t>
            </a:r>
            <a:r>
              <a:rPr lang="en-GB" sz="2800" b="1" dirty="0">
                <a:solidFill>
                  <a:srgbClr val="FF3300"/>
                </a:solidFill>
                <a:latin typeface="Arial Narrow" pitchFamily="34" charset="0"/>
              </a:rPr>
              <a:t>(mu)</a:t>
            </a:r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</a:rPr>
              <a:t>: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mediate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</a:t>
            </a:r>
            <a:r>
              <a:rPr lang="en-GB" sz="2800" dirty="0">
                <a:latin typeface="Arial Narrow" pitchFamily="34" charset="0"/>
              </a:rPr>
              <a:t>analgesia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2800" dirty="0">
                <a:latin typeface="Arial Narrow" pitchFamily="34" charset="0"/>
              </a:rPr>
              <a:t>    at the </a:t>
            </a:r>
            <a:r>
              <a:rPr lang="en-US" sz="2800" dirty="0">
                <a:latin typeface="Arial Narrow" pitchFamily="34" charset="0"/>
              </a:rPr>
              <a:t>supra</a:t>
            </a:r>
            <a:r>
              <a:rPr lang="en-GB" sz="2800" dirty="0">
                <a:latin typeface="Arial Narrow" pitchFamily="34" charset="0"/>
              </a:rPr>
              <a:t>spinal</a:t>
            </a:r>
            <a:r>
              <a:rPr lang="en-US" sz="2800" dirty="0">
                <a:latin typeface="Arial Narrow" pitchFamily="34" charset="0"/>
              </a:rPr>
              <a:t> level</a:t>
            </a:r>
            <a:endParaRPr lang="en-GB" sz="2800" dirty="0">
              <a:solidFill>
                <a:schemeClr val="hlink"/>
              </a:solidFill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2800" b="1" dirty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GB" sz="2800" b="1" dirty="0">
                <a:solidFill>
                  <a:srgbClr val="FF3300"/>
                </a:solidFill>
                <a:latin typeface="Arial Narrow" pitchFamily="34" charset="0"/>
              </a:rPr>
              <a:t> (delta)</a:t>
            </a:r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</a:rPr>
              <a:t>: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</a:t>
            </a:r>
            <a:r>
              <a:rPr lang="en-GB" sz="2800" dirty="0">
                <a:latin typeface="Arial Narrow" pitchFamily="34" charset="0"/>
              </a:rPr>
              <a:t>analgesia </a:t>
            </a:r>
            <a:r>
              <a:rPr lang="en-US" sz="2800" dirty="0">
                <a:latin typeface="Arial Narrow" pitchFamily="34" charset="0"/>
              </a:rPr>
              <a:t>in </a:t>
            </a:r>
            <a:r>
              <a:rPr lang="en-GB" sz="2800" dirty="0">
                <a:latin typeface="Arial Narrow" pitchFamily="34" charset="0"/>
              </a:rPr>
              <a:t>the periphery</a:t>
            </a:r>
            <a:endParaRPr lang="en-GB" sz="2800" dirty="0">
              <a:solidFill>
                <a:schemeClr val="hlink"/>
              </a:solidFill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2800" b="1" dirty="0">
                <a:solidFill>
                  <a:srgbClr val="FF3300"/>
                </a:solidFill>
                <a:latin typeface="Symbol" pitchFamily="18" charset="2"/>
              </a:rPr>
              <a:t>k </a:t>
            </a:r>
            <a:r>
              <a:rPr lang="en-GB" sz="2800" b="1" dirty="0">
                <a:solidFill>
                  <a:srgbClr val="FF3300"/>
                </a:solidFill>
                <a:latin typeface="Arial Narrow" pitchFamily="34" charset="0"/>
              </a:rPr>
              <a:t>(kappa)</a:t>
            </a:r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</a:rPr>
              <a:t>: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</a:t>
            </a:r>
            <a:r>
              <a:rPr lang="en-GB" sz="2800" dirty="0">
                <a:latin typeface="Arial Narrow" pitchFamily="34" charset="0"/>
              </a:rPr>
              <a:t>analgesia at the spinal level</a:t>
            </a:r>
            <a:endParaRPr lang="en-US" sz="2800" dirty="0"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US" sz="2800" b="1" dirty="0">
                <a:solidFill>
                  <a:srgbClr val="0A0393"/>
                </a:solidFill>
                <a:latin typeface="Arial Narrow" pitchFamily="34" charset="0"/>
              </a:rPr>
              <a:t>ORL1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(</a:t>
            </a:r>
            <a:r>
              <a:rPr lang="en-US" sz="2800" dirty="0" err="1">
                <a:solidFill>
                  <a:srgbClr val="0A0393"/>
                </a:solidFill>
                <a:latin typeface="Arial Narrow" pitchFamily="34" charset="0"/>
              </a:rPr>
              <a:t>opioid</a:t>
            </a:r>
            <a:r>
              <a:rPr lang="en-US" sz="2800" dirty="0">
                <a:solidFill>
                  <a:srgbClr val="0A0393"/>
                </a:solidFill>
                <a:latin typeface="Arial Narrow" pitchFamily="34" charset="0"/>
              </a:rPr>
              <a:t> receptor like 1):</a:t>
            </a:r>
            <a:r>
              <a:rPr lang="en-US" sz="2800" dirty="0">
                <a:latin typeface="Arial Narrow" pitchFamily="34" charset="0"/>
              </a:rPr>
              <a:t> dependence</a:t>
            </a:r>
            <a:endParaRPr lang="en-GB" sz="2800" dirty="0">
              <a:solidFill>
                <a:schemeClr val="hlink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US" sz="4800" b="1" i="1" dirty="0">
                <a:solidFill>
                  <a:srgbClr val="FF0000"/>
                </a:solidFill>
                <a:latin typeface="Arial Narrow" pitchFamily="34" charset="0"/>
              </a:rPr>
              <a:t>Endogenous </a:t>
            </a:r>
            <a:r>
              <a:rPr lang="en-US" sz="4800" b="1" i="1" dirty="0" err="1">
                <a:solidFill>
                  <a:srgbClr val="FF0000"/>
                </a:solidFill>
                <a:latin typeface="Arial Narrow" pitchFamily="34" charset="0"/>
              </a:rPr>
              <a:t>opioid</a:t>
            </a:r>
            <a:r>
              <a:rPr lang="en-US" sz="4800" b="1" i="1" dirty="0">
                <a:solidFill>
                  <a:srgbClr val="FF0000"/>
                </a:solidFill>
                <a:latin typeface="Arial Narrow" pitchFamily="34" charset="0"/>
              </a:rPr>
              <a:t> peptides are:</a:t>
            </a: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US" sz="3600" b="1" dirty="0">
                <a:latin typeface="Arial Narrow" pitchFamily="34" charset="0"/>
              </a:rPr>
              <a:t>a) </a:t>
            </a:r>
            <a:r>
              <a:rPr lang="en-US" sz="3600" b="1" dirty="0" err="1">
                <a:latin typeface="Arial Narrow" pitchFamily="34" charset="0"/>
              </a:rPr>
              <a:t>enkephalins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activate μ </a:t>
            </a:r>
            <a:r>
              <a:rPr lang="bg-BG" sz="3600" dirty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δ-receptors;</a:t>
            </a:r>
            <a:endParaRPr lang="en-US" sz="3600" dirty="0">
              <a:latin typeface="Arial Narrow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US" sz="3600" b="1" dirty="0">
                <a:latin typeface="Arial Narrow" pitchFamily="34" charset="0"/>
              </a:rPr>
              <a:t>b) endorphins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activate μ, κ </a:t>
            </a:r>
            <a:r>
              <a:rPr lang="bg-BG" sz="3600" dirty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δ-receptors;</a:t>
            </a:r>
            <a:r>
              <a:rPr lang="en-GB" sz="3600" dirty="0">
                <a:latin typeface="Arial Narrow" pitchFamily="34" charset="0"/>
              </a:rPr>
              <a:t> </a:t>
            </a:r>
            <a:endParaRPr lang="en-US" sz="3600" dirty="0">
              <a:latin typeface="Arial Narrow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US" sz="3600" b="1" dirty="0">
                <a:latin typeface="Arial Narrow" pitchFamily="34" charset="0"/>
              </a:rPr>
              <a:t>c) </a:t>
            </a:r>
            <a:r>
              <a:rPr lang="en-US" sz="3600" b="1" dirty="0" err="1">
                <a:latin typeface="Arial Narrow" pitchFamily="34" charset="0"/>
              </a:rPr>
              <a:t>dynorphins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activate μ, κ </a:t>
            </a:r>
            <a:r>
              <a:rPr lang="bg-BG" sz="3600" dirty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δ-receptors.</a:t>
            </a:r>
            <a:r>
              <a:rPr lang="en-GB" sz="3600" dirty="0">
                <a:latin typeface="Arial Narrow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US" sz="3600" b="1" dirty="0">
                <a:latin typeface="Arial Narrow" pitchFamily="34" charset="0"/>
              </a:rPr>
              <a:t>d) </a:t>
            </a:r>
            <a:r>
              <a:rPr lang="en-US" sz="3600" b="1" dirty="0" err="1">
                <a:latin typeface="Arial Narrow" pitchFamily="34" charset="0"/>
              </a:rPr>
              <a:t>nociceptin</a:t>
            </a:r>
            <a:r>
              <a:rPr lang="bg-BG" sz="3600" b="1" dirty="0">
                <a:latin typeface="Arial Narrow" pitchFamily="34" charset="0"/>
              </a:rPr>
              <a:t> – </a:t>
            </a:r>
            <a:r>
              <a:rPr lang="en-US" sz="3600" b="1" dirty="0">
                <a:latin typeface="Arial Narrow" pitchFamily="34" charset="0"/>
              </a:rPr>
              <a:t>ORL1</a:t>
            </a:r>
            <a:r>
              <a:rPr lang="bg-BG" sz="3600" b="1" dirty="0">
                <a:latin typeface="Arial Narrow" pitchFamily="34" charset="0"/>
              </a:rPr>
              <a:t> </a:t>
            </a:r>
            <a:r>
              <a:rPr lang="bg-BG" sz="3600" dirty="0">
                <a:latin typeface="Arial Narrow" pitchFamily="34" charset="0"/>
              </a:rPr>
              <a:t>(</a:t>
            </a:r>
            <a:r>
              <a:rPr lang="en-US" sz="3600" dirty="0">
                <a:latin typeface="Arial Narrow" pitchFamily="34" charset="0"/>
              </a:rPr>
              <a:t>tolerance</a:t>
            </a:r>
            <a:r>
              <a:rPr lang="bg-BG" sz="3600" dirty="0">
                <a:latin typeface="Arial Narrow" pitchFamily="34" charset="0"/>
              </a:rPr>
              <a:t>)</a:t>
            </a:r>
            <a:endParaRPr lang="en-US" sz="3600" dirty="0">
              <a:latin typeface="Arial Narrow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endParaRPr lang="en-US" sz="1600" dirty="0">
              <a:latin typeface="Arial Narrow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SzPct val="100000"/>
            </a:pPr>
            <a:r>
              <a:rPr lang="en-GB" sz="4400" b="1" i="1" dirty="0" err="1">
                <a:solidFill>
                  <a:srgbClr val="FF0000"/>
                </a:solidFill>
                <a:latin typeface="Arial Narrow" pitchFamily="34" charset="0"/>
              </a:rPr>
              <a:t>Opioid</a:t>
            </a:r>
            <a:r>
              <a:rPr lang="en-GB" sz="4400" b="1" i="1" dirty="0">
                <a:solidFill>
                  <a:srgbClr val="FF0000"/>
                </a:solidFill>
                <a:latin typeface="Arial Narrow" pitchFamily="34" charset="0"/>
              </a:rPr>
              <a:t> peptides act </a:t>
            </a:r>
            <a:r>
              <a:rPr lang="en-US" sz="4400" b="1" i="1" dirty="0">
                <a:solidFill>
                  <a:srgbClr val="FF0000"/>
                </a:solidFill>
                <a:latin typeface="Arial Narrow" pitchFamily="34" charset="0"/>
              </a:rPr>
              <a:t>in CNS </a:t>
            </a:r>
            <a:r>
              <a:rPr lang="en-GB" sz="4400" b="1" i="1" dirty="0">
                <a:solidFill>
                  <a:srgbClr val="FF0000"/>
                </a:solidFill>
                <a:latin typeface="Arial Narrow" pitchFamily="34" charset="0"/>
              </a:rPr>
              <a:t>as: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3600" dirty="0">
                <a:latin typeface="Arial Narrow" pitchFamily="34" charset="0"/>
              </a:rPr>
              <a:t>- neurotransmitters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en-GB" sz="3600" dirty="0">
                <a:latin typeface="Arial Narrow" pitchFamily="34" charset="0"/>
              </a:rPr>
              <a:t>- modulators of response (usually inhibitory)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Natural opium alkaloids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morphine, codeine </a:t>
            </a:r>
          </a:p>
          <a:p>
            <a:pPr eaLnBrk="1" hangingPunct="1">
              <a:defRPr/>
            </a:pPr>
            <a:r>
              <a:rPr lang="en-US" dirty="0" err="1"/>
              <a:t>Semisynthetic</a:t>
            </a:r>
            <a:r>
              <a:rPr lang="en-US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dirty="0" err="1"/>
              <a:t>diacetyl</a:t>
            </a:r>
            <a:r>
              <a:rPr lang="en-US" dirty="0"/>
              <a:t> m(heroin), </a:t>
            </a:r>
            <a:r>
              <a:rPr lang="en-US" dirty="0" err="1"/>
              <a:t>pholcodeine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Synthetic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dirty="0" err="1"/>
              <a:t>pethidine</a:t>
            </a:r>
            <a:r>
              <a:rPr lang="en-US" dirty="0"/>
              <a:t> (</a:t>
            </a:r>
            <a:r>
              <a:rPr lang="en-US" dirty="0" err="1"/>
              <a:t>meperidine</a:t>
            </a:r>
            <a:r>
              <a:rPr lang="en-US" dirty="0"/>
              <a:t>), </a:t>
            </a:r>
            <a:r>
              <a:rPr lang="en-US" dirty="0" err="1"/>
              <a:t>fentanyl</a:t>
            </a:r>
            <a:r>
              <a:rPr lang="en-US" dirty="0"/>
              <a:t>, methadone, </a:t>
            </a:r>
            <a:r>
              <a:rPr lang="en-US" dirty="0" err="1"/>
              <a:t>dextropropoxyphene</a:t>
            </a:r>
            <a:r>
              <a:rPr lang="en-US" dirty="0"/>
              <a:t>, </a:t>
            </a:r>
            <a:r>
              <a:rPr lang="en-US" dirty="0" err="1"/>
              <a:t>tramadol</a:t>
            </a:r>
            <a:r>
              <a:rPr lang="en-US" dirty="0"/>
              <a:t> 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5988CC5-78D7-4F56-8E8C-14713E9B3CCB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C085B3-C398-4042-A370-25A706005D79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8686800" cy="6400799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Actions of Morphine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1.CNS</a:t>
            </a:r>
            <a:r>
              <a:rPr lang="en-US" dirty="0"/>
              <a:t> </a:t>
            </a:r>
          </a:p>
          <a:p>
            <a:r>
              <a:rPr lang="en-US" b="1" u="sng" dirty="0"/>
              <a:t>A) Depressant effects</a:t>
            </a:r>
            <a:r>
              <a:rPr lang="en-US" dirty="0"/>
              <a:t> </a:t>
            </a:r>
            <a:r>
              <a:rPr lang="en-US" b="1" u="sng" dirty="0"/>
              <a:t>1) analgesia</a:t>
            </a:r>
            <a:r>
              <a:rPr lang="en-US" dirty="0"/>
              <a:t> – dull , poorly  localized visceral pain ,</a:t>
            </a:r>
            <a:r>
              <a:rPr lang="en-US" dirty="0" err="1"/>
              <a:t>nococeptive</a:t>
            </a:r>
            <a:r>
              <a:rPr lang="en-US" dirty="0"/>
              <a:t> pain </a:t>
            </a:r>
            <a:r>
              <a:rPr lang="en-US" b="1" u="sng" dirty="0"/>
              <a:t>Site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b="1" u="sng" dirty="0"/>
              <a:t>spinal</a:t>
            </a:r>
            <a:r>
              <a:rPr lang="en-US" dirty="0"/>
              <a:t>-  </a:t>
            </a:r>
            <a:r>
              <a:rPr lang="en-US" dirty="0" err="1"/>
              <a:t>substantia</a:t>
            </a:r>
            <a:r>
              <a:rPr lang="en-US" dirty="0"/>
              <a:t> </a:t>
            </a:r>
            <a:r>
              <a:rPr lang="en-US" dirty="0" err="1"/>
              <a:t>gelatinosa</a:t>
            </a:r>
            <a:r>
              <a:rPr lang="en-US" dirty="0"/>
              <a:t>  and inhibit excitatory NTs and subs P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   </a:t>
            </a:r>
            <a:r>
              <a:rPr lang="en-US" b="1" u="sng" dirty="0" err="1"/>
              <a:t>supraspinal</a:t>
            </a:r>
            <a:r>
              <a:rPr lang="en-US" dirty="0"/>
              <a:t> – medulla, midbrain, limbic </a:t>
            </a:r>
            <a:r>
              <a:rPr lang="en-US" dirty="0" err="1"/>
              <a:t>s.,cortex</a:t>
            </a:r>
            <a:endParaRPr lang="en-US" dirty="0"/>
          </a:p>
          <a:p>
            <a:pPr marL="265176" indent="-265176">
              <a:defRPr/>
            </a:pPr>
            <a:r>
              <a:rPr lang="en-US" b="1" dirty="0"/>
              <a:t>2)</a:t>
            </a:r>
            <a:r>
              <a:rPr lang="en-US" dirty="0"/>
              <a:t> </a:t>
            </a:r>
            <a:r>
              <a:rPr lang="en-US" b="1" u="sng" dirty="0"/>
              <a:t>sedation</a:t>
            </a:r>
            <a:r>
              <a:rPr lang="en-US" dirty="0"/>
              <a:t> </a:t>
            </a:r>
          </a:p>
          <a:p>
            <a:pPr marL="265176" indent="-265176">
              <a:defRPr/>
            </a:pPr>
            <a:r>
              <a:rPr lang="en-US" b="1" u="sng" dirty="0"/>
              <a:t>3)mood and subjective effects-</a:t>
            </a:r>
            <a:r>
              <a:rPr lang="en-US" b="1" dirty="0"/>
              <a:t> calming effect , loss of apprehension,     Pleasurable (“high”), rapid iv- “kick”,/  “rush”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 euphoria</a:t>
            </a:r>
            <a:endParaRPr lang="en-US" b="1" dirty="0"/>
          </a:p>
          <a:p>
            <a:pPr marL="265176" indent="-265176">
              <a:defRPr/>
            </a:pPr>
            <a:r>
              <a:rPr lang="en-US" b="1" u="sng" dirty="0"/>
              <a:t>RS </a:t>
            </a:r>
            <a:r>
              <a:rPr lang="en-US" b="1" u="sng" dirty="0" err="1"/>
              <a:t>dep</a:t>
            </a:r>
            <a:endParaRPr lang="en-US" b="1" dirty="0"/>
          </a:p>
          <a:p>
            <a:pPr marL="265176" indent="-265176">
              <a:defRPr/>
            </a:pPr>
            <a:r>
              <a:rPr lang="en-US" b="1" u="sng" dirty="0"/>
              <a:t>Cough centre</a:t>
            </a:r>
            <a:r>
              <a:rPr lang="en-US" b="1" dirty="0"/>
              <a:t> – most sensitive than RS centre</a:t>
            </a:r>
          </a:p>
          <a:p>
            <a:pPr marL="265176" indent="-265176">
              <a:defRPr/>
            </a:pPr>
            <a:r>
              <a:rPr lang="en-US" b="1" u="sng" dirty="0"/>
              <a:t>Temperature regulating</a:t>
            </a:r>
            <a:r>
              <a:rPr lang="en-US" b="1" dirty="0"/>
              <a:t> centre- hypothermia</a:t>
            </a:r>
          </a:p>
          <a:p>
            <a:pPr marL="265176" indent="-265176">
              <a:defRPr/>
            </a:pPr>
            <a:r>
              <a:rPr lang="en-US" b="1" u="sng" dirty="0"/>
              <a:t>Vasomotor centre-</a:t>
            </a:r>
            <a:r>
              <a:rPr lang="en-US" b="1" dirty="0"/>
              <a:t> fall in BP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B)Stimulant actions</a:t>
            </a:r>
          </a:p>
          <a:p>
            <a:pPr>
              <a:defRPr/>
            </a:pPr>
            <a:r>
              <a:rPr lang="en-US" dirty="0"/>
              <a:t>1) CTZ – </a:t>
            </a:r>
            <a:r>
              <a:rPr lang="en-US" dirty="0" err="1"/>
              <a:t>vomiting.Emetics</a:t>
            </a:r>
            <a:r>
              <a:rPr lang="en-US" dirty="0"/>
              <a:t> are contraindicated in </a:t>
            </a:r>
            <a:r>
              <a:rPr lang="en-US" dirty="0" err="1"/>
              <a:t>poisoinig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2)</a:t>
            </a:r>
            <a:r>
              <a:rPr lang="en-US" dirty="0" err="1"/>
              <a:t>Edinger</a:t>
            </a:r>
            <a:r>
              <a:rPr lang="en-US" dirty="0"/>
              <a:t> </a:t>
            </a:r>
            <a:r>
              <a:rPr lang="en-US" dirty="0" err="1"/>
              <a:t>westphal</a:t>
            </a:r>
            <a:r>
              <a:rPr lang="en-US" dirty="0"/>
              <a:t> nucleus of 3</a:t>
            </a:r>
            <a:r>
              <a:rPr lang="en-US" baseline="30000" dirty="0"/>
              <a:t>rd</a:t>
            </a:r>
            <a:r>
              <a:rPr lang="en-US" dirty="0"/>
              <a:t> nerve – </a:t>
            </a:r>
            <a:r>
              <a:rPr lang="en-US" dirty="0" err="1"/>
              <a:t>miosis</a:t>
            </a:r>
            <a:r>
              <a:rPr lang="en-US" dirty="0"/>
              <a:t>(pin point pupil).</a:t>
            </a:r>
          </a:p>
          <a:p>
            <a:pPr>
              <a:defRPr/>
            </a:pPr>
            <a:r>
              <a:rPr lang="en-US" dirty="0"/>
              <a:t>3)Vagal centre – bradycardia</a:t>
            </a:r>
          </a:p>
          <a:p>
            <a:pPr>
              <a:defRPr/>
            </a:pPr>
            <a:r>
              <a:rPr lang="en-US" dirty="0"/>
              <a:t>4)Cortical areas and </a:t>
            </a:r>
            <a:r>
              <a:rPr lang="en-US" dirty="0" err="1"/>
              <a:t>hippocampal</a:t>
            </a:r>
            <a:r>
              <a:rPr lang="en-US" dirty="0"/>
              <a:t> cells – rigidity , immobility – catalepsy, </a:t>
            </a:r>
            <a:r>
              <a:rPr lang="en-US" dirty="0" err="1"/>
              <a:t>proconvulsant</a:t>
            </a:r>
            <a:r>
              <a:rPr lang="en-US" dirty="0"/>
              <a:t> action- (inhibition of GABA)</a:t>
            </a:r>
          </a:p>
          <a:p>
            <a:r>
              <a:rPr lang="en-US" dirty="0"/>
              <a:t>Kidney- release ADH </a:t>
            </a:r>
            <a:r>
              <a:rPr lang="en-US" dirty="0" err="1"/>
              <a:t>amd</a:t>
            </a:r>
            <a:r>
              <a:rPr lang="en-US" dirty="0"/>
              <a:t> reduce urine volume.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2)CVS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VD due to a) histamine release b) dep. of VMC c) directly decreasing tone of BVs.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Shift of blood from pulmonary to systemic circuit. Postural hypotension –impairment of </a:t>
            </a:r>
            <a:r>
              <a:rPr lang="en-US" dirty="0" err="1"/>
              <a:t>v,reflexes</a:t>
            </a:r>
            <a:r>
              <a:rPr lang="en-US" dirty="0"/>
              <a:t>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Co2 retention leads to rise in ICT-cerebral VD.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3.GIT </a:t>
            </a:r>
            <a:r>
              <a:rPr lang="en-US" b="1" dirty="0"/>
              <a:t>–constipation, Spasm of </a:t>
            </a:r>
            <a:r>
              <a:rPr lang="en-US" b="1" dirty="0" err="1"/>
              <a:t>ileocaecal</a:t>
            </a:r>
            <a:r>
              <a:rPr lang="en-US" b="1" dirty="0"/>
              <a:t> and anal </a:t>
            </a:r>
            <a:r>
              <a:rPr lang="en-US" b="1" dirty="0" err="1"/>
              <a:t>sphinters</a:t>
            </a:r>
            <a:endParaRPr lang="en-US" b="1" dirty="0"/>
          </a:p>
          <a:p>
            <a:pPr>
              <a:buNone/>
            </a:pPr>
            <a:r>
              <a:rPr lang="en-US" b="1" u="sng" dirty="0"/>
              <a:t>4.Others</a:t>
            </a:r>
            <a:r>
              <a:rPr lang="en-US" b="1" dirty="0"/>
              <a:t> –</a:t>
            </a:r>
          </a:p>
          <a:p>
            <a:pPr>
              <a:buNone/>
            </a:pPr>
            <a:r>
              <a:rPr lang="en-US" b="1" dirty="0"/>
              <a:t>1)</a:t>
            </a:r>
            <a:r>
              <a:rPr lang="en-US" b="1" dirty="0" err="1"/>
              <a:t>biliary</a:t>
            </a:r>
            <a:r>
              <a:rPr lang="en-US" b="1" dirty="0"/>
              <a:t> tract – spasm of </a:t>
            </a:r>
            <a:r>
              <a:rPr lang="en-US" b="1" dirty="0" err="1"/>
              <a:t>sphin.of</a:t>
            </a:r>
            <a:r>
              <a:rPr lang="en-US" b="1" dirty="0"/>
              <a:t> </a:t>
            </a:r>
            <a:r>
              <a:rPr lang="en-US" b="1" dirty="0" err="1"/>
              <a:t>Oddi</a:t>
            </a:r>
            <a:r>
              <a:rPr lang="en-US" b="1" dirty="0"/>
              <a:t>. -     </a:t>
            </a:r>
            <a:r>
              <a:rPr lang="en-US" b="1" dirty="0" err="1"/>
              <a:t>intrabiliary</a:t>
            </a:r>
            <a:r>
              <a:rPr lang="en-US" b="1" dirty="0"/>
              <a:t> </a:t>
            </a:r>
            <a:r>
              <a:rPr lang="en-US" b="1" dirty="0" err="1"/>
              <a:t>presure</a:t>
            </a:r>
            <a:r>
              <a:rPr lang="en-US" b="1" dirty="0"/>
              <a:t> – </a:t>
            </a:r>
            <a:r>
              <a:rPr lang="en-US" b="1" dirty="0" err="1"/>
              <a:t>biliary</a:t>
            </a:r>
            <a:r>
              <a:rPr lang="en-US" b="1" dirty="0"/>
              <a:t> colic</a:t>
            </a:r>
          </a:p>
          <a:p>
            <a:pPr>
              <a:buNone/>
            </a:pPr>
            <a:r>
              <a:rPr lang="en-US" b="1" dirty="0"/>
              <a:t>2) UB – tone of </a:t>
            </a:r>
            <a:r>
              <a:rPr lang="en-US" b="1" dirty="0" err="1"/>
              <a:t>detrusor</a:t>
            </a:r>
            <a:r>
              <a:rPr lang="en-US" b="1" dirty="0"/>
              <a:t> and sphincter is increased- urgency and difficulty in </a:t>
            </a:r>
            <a:r>
              <a:rPr lang="en-US" b="1" dirty="0" err="1"/>
              <a:t>micturition</a:t>
            </a:r>
            <a:r>
              <a:rPr lang="en-US" b="1" dirty="0"/>
              <a:t>.</a:t>
            </a:r>
          </a:p>
          <a:p>
            <a:pPr>
              <a:buNone/>
            </a:pPr>
            <a:r>
              <a:rPr lang="en-US" b="1" dirty="0"/>
              <a:t>3)bronchi –bronchoconstriction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PKs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FPM ., oral BA 1/6 to ¼ of the dose. </a:t>
            </a:r>
          </a:p>
          <a:p>
            <a:r>
              <a:rPr lang="en-US" dirty="0"/>
              <a:t>30% bound to plasma proteins. </a:t>
            </a:r>
          </a:p>
          <a:p>
            <a:r>
              <a:rPr lang="en-US" dirty="0"/>
              <a:t>crosses the placenta.</a:t>
            </a:r>
          </a:p>
          <a:p>
            <a:r>
              <a:rPr lang="en-US" dirty="0"/>
              <a:t>M- </a:t>
            </a:r>
            <a:r>
              <a:rPr lang="en-US" dirty="0" err="1"/>
              <a:t>glucuronide</a:t>
            </a:r>
            <a:r>
              <a:rPr lang="en-US" dirty="0"/>
              <a:t> </a:t>
            </a:r>
            <a:r>
              <a:rPr lang="en-US" dirty="0" err="1"/>
              <a:t>conjug</a:t>
            </a:r>
            <a:r>
              <a:rPr lang="en-US" dirty="0"/>
              <a:t>. – morp-6- </a:t>
            </a:r>
            <a:r>
              <a:rPr lang="en-US" dirty="0" err="1"/>
              <a:t>glucuronide</a:t>
            </a:r>
            <a:r>
              <a:rPr lang="en-US" dirty="0"/>
              <a:t> (active metabolite). T1/2-  2to3hrs. </a:t>
            </a:r>
          </a:p>
          <a:p>
            <a:r>
              <a:rPr lang="en-US" dirty="0"/>
              <a:t>Elimination- complete , noncumulative.</a:t>
            </a:r>
          </a:p>
          <a:p>
            <a:r>
              <a:rPr lang="en-US" dirty="0" err="1"/>
              <a:t>Enterohepatic</a:t>
            </a:r>
            <a:r>
              <a:rPr lang="en-US" dirty="0"/>
              <a:t> circulation.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err="1"/>
              <a:t>Nociception</a:t>
            </a:r>
            <a:r>
              <a:rPr lang="en-US" dirty="0"/>
              <a:t> is a consequence of tissue injury (trauma, inflammation). </a:t>
            </a:r>
          </a:p>
          <a:p>
            <a:r>
              <a:rPr lang="en-US" dirty="0"/>
              <a:t>It causes the release of  chemical mediators (</a:t>
            </a:r>
            <a:r>
              <a:rPr lang="en-US" dirty="0" err="1"/>
              <a:t>ACh</a:t>
            </a:r>
            <a:r>
              <a:rPr lang="en-US" dirty="0"/>
              <a:t>, PGE, NA, 5-HT, glutamate, </a:t>
            </a:r>
            <a:r>
              <a:rPr lang="en-US" dirty="0" err="1"/>
              <a:t>bradykinin</a:t>
            </a:r>
            <a:r>
              <a:rPr lang="en-US" dirty="0"/>
              <a:t>, endogenous </a:t>
            </a:r>
            <a:r>
              <a:rPr lang="en-US" dirty="0" err="1"/>
              <a:t>opioids</a:t>
            </a:r>
            <a:r>
              <a:rPr lang="en-US" dirty="0"/>
              <a:t>,  adenosine).</a:t>
            </a:r>
          </a:p>
          <a:p>
            <a:r>
              <a:rPr lang="en-US" dirty="0"/>
              <a:t> They have neuronal or non-neuronal origin. These mediators activate </a:t>
            </a:r>
            <a:r>
              <a:rPr lang="en-US" dirty="0" err="1"/>
              <a:t>nociceptors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 err="1"/>
              <a:t>Nociceptors</a:t>
            </a:r>
            <a:r>
              <a:rPr lang="en-US" dirty="0"/>
              <a:t> are pain-receptors. </a:t>
            </a:r>
            <a:r>
              <a:rPr lang="en-US" dirty="0" err="1"/>
              <a:t>Nociceptors</a:t>
            </a:r>
            <a:r>
              <a:rPr lang="en-US" dirty="0"/>
              <a:t>  transmit information by thin myelin (A-delta) and non-myelin (C) fibers to the spinal cord  and brain. 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Adverse effects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Adverse effects- sedation, Mental clouding, lethargy , </a:t>
            </a:r>
            <a:r>
              <a:rPr lang="en-US" sz="3600" b="1" dirty="0" err="1"/>
              <a:t>dysphoric</a:t>
            </a:r>
            <a:r>
              <a:rPr lang="en-US" sz="3600" b="1" dirty="0"/>
              <a:t> in some subjects.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Vomiting-rare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constipation- common.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RS </a:t>
            </a:r>
            <a:r>
              <a:rPr lang="en-US" sz="3600" b="1" dirty="0" err="1"/>
              <a:t>dep</a:t>
            </a:r>
            <a:r>
              <a:rPr lang="en-US" sz="3600" b="1" dirty="0"/>
              <a:t>, blurring of vision, </a:t>
            </a:r>
            <a:r>
              <a:rPr lang="en-US" sz="3600" b="1" dirty="0" err="1"/>
              <a:t>u.retention</a:t>
            </a:r>
            <a:r>
              <a:rPr lang="en-US" sz="3600" b="1" dirty="0"/>
              <a:t> (elderly).c) utricaria, itch, swelling of lips-histamine release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162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D06A26-1A1F-405C-80B9-B15EDCC41882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843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C35035-9114-4858-9008-B8C683E12497}" type="slidenum">
              <a:rPr lang="en-US" smtClean="0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Acute morphine poisoning</a:t>
            </a:r>
            <a:r>
              <a:rPr lang="en-US" dirty="0"/>
              <a:t>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50mg –toxic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 s/s-extensions of </a:t>
            </a:r>
            <a:r>
              <a:rPr lang="en-US" b="1" dirty="0" err="1"/>
              <a:t>p.actions</a:t>
            </a:r>
            <a:r>
              <a:rPr lang="en-US" b="1" dirty="0"/>
              <a:t>: stupor, coma, shallow/ </a:t>
            </a:r>
            <a:r>
              <a:rPr lang="en-US" b="1" dirty="0" err="1"/>
              <a:t>occ.breathing</a:t>
            </a:r>
            <a:r>
              <a:rPr lang="en-US" b="1" dirty="0"/>
              <a:t>, cyanosis, pinpoint pupil,   in BP, convulsions, </a:t>
            </a:r>
            <a:r>
              <a:rPr lang="en-US" b="1" dirty="0" err="1"/>
              <a:t>pul.edema</a:t>
            </a:r>
            <a:r>
              <a:rPr lang="en-US" b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Rx –ABC (iv fluids, VCs) </a:t>
            </a:r>
            <a:r>
              <a:rPr lang="en-US" b="1" dirty="0" err="1"/>
              <a:t>maintanance</a:t>
            </a:r>
            <a:r>
              <a:rPr lang="en-US" b="1" dirty="0"/>
              <a:t>, </a:t>
            </a:r>
            <a:r>
              <a:rPr lang="en-US" b="1" dirty="0" err="1"/>
              <a:t>G.lavage</a:t>
            </a:r>
            <a:r>
              <a:rPr lang="en-US" b="1" dirty="0"/>
              <a:t> with KMnO4, NALOXONE iv 0.4-0.8mg repeated every 2-3mts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6CD744-390E-4D00-B317-262B7BB27819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FDB76A-7520-439E-BF88-4D536AB9947D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Adverse effects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Tolerance and dependance – high , </a:t>
            </a:r>
            <a:r>
              <a:rPr lang="en-US" b="1" u="sng"/>
              <a:t>MOA</a:t>
            </a:r>
            <a:r>
              <a:rPr lang="en-US"/>
              <a:t>: PK- (enhanced metabolism), mainly PD- (cellular tolerance).</a:t>
            </a:r>
          </a:p>
          <a:p>
            <a:pPr eaLnBrk="1" hangingPunct="1">
              <a:defRPr/>
            </a:pPr>
            <a:r>
              <a:rPr lang="en-US"/>
              <a:t>Cross tolerance with opioids &amp;CNS depressants</a:t>
            </a:r>
          </a:p>
          <a:p>
            <a:pPr eaLnBrk="1" hangingPunct="1">
              <a:defRPr/>
            </a:pPr>
            <a:r>
              <a:rPr lang="en-US"/>
              <a:t>More psychological &amp; phy.dependence.</a:t>
            </a:r>
          </a:p>
          <a:p>
            <a:pPr eaLnBrk="1" hangingPunct="1">
              <a:defRPr/>
            </a:pPr>
            <a:r>
              <a:rPr lang="en-US"/>
              <a:t>Withdrawal – marked drug seeking behaviour. Lacrimation,anxiety, fear, gooseflesh,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F1A239-342B-4624-8ABF-571EA2FB58B1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0C99DB-FD25-4515-B43D-0FA6382011C6}" type="slidenum">
              <a:rPr lang="en-US" smtClean="0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+mn-lt"/>
              </a:rPr>
              <a:t>Precautions and Contraindications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410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3B  and 5H  conditions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</a:rPr>
              <a:t>B</a:t>
            </a:r>
            <a:r>
              <a:rPr lang="en-US" sz="2800" b="1" dirty="0"/>
              <a:t>abies ( Infants) and elderly – more RS </a:t>
            </a:r>
            <a:r>
              <a:rPr lang="en-US" sz="2800" b="1" dirty="0" err="1"/>
              <a:t>depressoin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</a:rPr>
              <a:t>B</a:t>
            </a:r>
            <a:r>
              <a:rPr lang="en-US" sz="2800" b="1" dirty="0"/>
              <a:t>ronchial Asthma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Emphysema, </a:t>
            </a:r>
            <a:r>
              <a:rPr lang="en-US" sz="2800" b="1" dirty="0" err="1"/>
              <a:t>pul.fibrosis</a:t>
            </a:r>
            <a:r>
              <a:rPr lang="en-US" sz="2800" b="1" dirty="0"/>
              <a:t>, </a:t>
            </a:r>
            <a:r>
              <a:rPr lang="en-US" sz="2800" b="1" dirty="0" err="1"/>
              <a:t>cor</a:t>
            </a:r>
            <a:r>
              <a:rPr lang="en-US" sz="2800" b="1" dirty="0"/>
              <a:t> </a:t>
            </a:r>
            <a:r>
              <a:rPr lang="en-US" sz="2800" b="1" dirty="0" err="1"/>
              <a:t>pulmonale</a:t>
            </a:r>
            <a:r>
              <a:rPr lang="en-US" sz="2800" b="1" dirty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</a:rPr>
              <a:t>Bil</a:t>
            </a:r>
            <a:r>
              <a:rPr lang="en-US" sz="2800" b="1" dirty="0"/>
              <a:t>iary colic –( spasm of </a:t>
            </a:r>
            <a:r>
              <a:rPr lang="en-US" sz="2800" b="1" dirty="0" err="1"/>
              <a:t>sphinter</a:t>
            </a:r>
            <a:r>
              <a:rPr lang="en-US" sz="2800" b="1" dirty="0"/>
              <a:t> of </a:t>
            </a:r>
            <a:r>
              <a:rPr lang="en-US" sz="2800" b="1" dirty="0" err="1"/>
              <a:t>Oddi</a:t>
            </a:r>
            <a:r>
              <a:rPr lang="en-US" sz="2800" b="1" dirty="0"/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Undiagnosed abdominal pain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b="1" dirty="0"/>
              <a:t>ead injury (  CO2, ICT,RS </a:t>
            </a:r>
            <a:r>
              <a:rPr lang="en-US" sz="2800" b="1" dirty="0" err="1"/>
              <a:t>dep</a:t>
            </a:r>
            <a:r>
              <a:rPr lang="en-US" sz="2800" b="1" dirty="0"/>
              <a:t>, </a:t>
            </a:r>
            <a:r>
              <a:rPr lang="en-US" sz="2800" b="1" dirty="0" err="1"/>
              <a:t>V,miosis</a:t>
            </a:r>
            <a:r>
              <a:rPr lang="en-US" sz="2800" b="1" dirty="0"/>
              <a:t> interfere with assessment)</a:t>
            </a:r>
          </a:p>
          <a:p>
            <a:pPr>
              <a:lnSpc>
                <a:spcPct val="90000"/>
              </a:lnSpc>
              <a:defRPr/>
            </a:pPr>
            <a:r>
              <a:rPr lang="en-US" sz="2900" b="1" dirty="0" err="1">
                <a:solidFill>
                  <a:srgbClr val="C00000"/>
                </a:solidFill>
              </a:rPr>
              <a:t>H</a:t>
            </a:r>
            <a:r>
              <a:rPr lang="en-US" sz="2900" b="1" dirty="0" err="1"/>
              <a:t>ypotensive</a:t>
            </a:r>
            <a:r>
              <a:rPr lang="en-US" sz="2900" b="1" dirty="0"/>
              <a:t> states</a:t>
            </a:r>
            <a:r>
              <a:rPr lang="en-US" sz="2800" b="1" dirty="0"/>
              <a:t>, </a:t>
            </a:r>
            <a:r>
              <a:rPr lang="en-US" sz="2800" b="1" dirty="0" err="1"/>
              <a:t>hypovolaemia</a:t>
            </a:r>
            <a:r>
              <a:rPr lang="en-US" sz="2800" b="1" dirty="0"/>
              <a:t>( postural </a:t>
            </a:r>
            <a:r>
              <a:rPr lang="en-US" sz="2800" b="1" dirty="0" err="1"/>
              <a:t>hypotention</a:t>
            </a:r>
            <a:r>
              <a:rPr lang="en-US" sz="2800" b="1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900" b="1" dirty="0">
                <a:solidFill>
                  <a:srgbClr val="C00000"/>
                </a:solidFill>
              </a:rPr>
              <a:t>H</a:t>
            </a:r>
            <a:r>
              <a:rPr lang="en-US" sz="2900" b="1" dirty="0" err="1"/>
              <a:t>epatic</a:t>
            </a:r>
            <a:r>
              <a:rPr lang="en-US" sz="2900" b="1" dirty="0"/>
              <a:t> </a:t>
            </a:r>
            <a:r>
              <a:rPr lang="en-US" sz="2800" b="1" dirty="0"/>
              <a:t>damage</a:t>
            </a:r>
          </a:p>
          <a:p>
            <a:pPr>
              <a:lnSpc>
                <a:spcPct val="90000"/>
              </a:lnSpc>
              <a:defRPr/>
            </a:pPr>
            <a:r>
              <a:rPr lang="en-US" sz="2900" b="1" dirty="0">
                <a:solidFill>
                  <a:srgbClr val="C00000"/>
                </a:solidFill>
              </a:rPr>
              <a:t>H</a:t>
            </a:r>
            <a:r>
              <a:rPr lang="en-US" sz="2900" b="1" dirty="0" err="1"/>
              <a:t>ypertrophy</a:t>
            </a:r>
            <a:r>
              <a:rPr lang="en-US" sz="2900" b="1" dirty="0"/>
              <a:t> </a:t>
            </a:r>
            <a:r>
              <a:rPr lang="en-US" sz="2800" b="1" dirty="0"/>
              <a:t>of prostate - Elderly male </a:t>
            </a:r>
          </a:p>
          <a:p>
            <a:pPr>
              <a:lnSpc>
                <a:spcPct val="90000"/>
              </a:lnSpc>
              <a:defRPr/>
            </a:pPr>
            <a:r>
              <a:rPr lang="en-US" sz="2900" b="1" dirty="0">
                <a:solidFill>
                  <a:srgbClr val="C00000"/>
                </a:solidFill>
              </a:rPr>
              <a:t>H</a:t>
            </a:r>
            <a:r>
              <a:rPr lang="en-US" sz="2900" b="1" dirty="0" err="1"/>
              <a:t>ypothyroidism</a:t>
            </a:r>
            <a:r>
              <a:rPr lang="en-US" sz="2900" b="1" dirty="0"/>
              <a:t>,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Kidney disease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Unstable personalities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</p:txBody>
      </p:sp>
      <p:sp>
        <p:nvSpPr>
          <p:cNvPr id="2150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CF37F5-2360-4353-9EBD-E5F3FE264FC2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151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E9ABD5-4F0F-4C78-AEED-D47F461CD3DD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Interactions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Phenothiazines</a:t>
            </a:r>
            <a:r>
              <a:rPr lang="en-US" sz="4000" dirty="0"/>
              <a:t>, </a:t>
            </a:r>
            <a:r>
              <a:rPr lang="en-US" sz="4000" dirty="0" err="1"/>
              <a:t>TCAs,MAO</a:t>
            </a:r>
            <a:r>
              <a:rPr lang="en-US" sz="4000" dirty="0"/>
              <a:t> inhibitors, amphetamine and </a:t>
            </a:r>
            <a:r>
              <a:rPr lang="en-US" sz="4000" dirty="0" err="1"/>
              <a:t>neostigmine</a:t>
            </a:r>
            <a:r>
              <a:rPr lang="en-US" sz="4000" dirty="0"/>
              <a:t> potentiate morphine and other </a:t>
            </a:r>
            <a:r>
              <a:rPr lang="en-US" sz="4000" dirty="0" err="1"/>
              <a:t>opioids</a:t>
            </a:r>
            <a:r>
              <a:rPr lang="en-US" sz="4000" dirty="0"/>
              <a:t>.</a:t>
            </a:r>
          </a:p>
          <a:p>
            <a:pPr eaLnBrk="1" hangingPunct="1">
              <a:defRPr/>
            </a:pPr>
            <a:r>
              <a:rPr lang="en-US" sz="4000" dirty="0"/>
              <a:t>Morphine retards absorption of orally administered drugs by delaying gastric emptying.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3A7357A-71AD-4182-9892-F6AE7097FB77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E9107B-27D2-446A-B61E-DDBBA0E6AA81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Uses of </a:t>
            </a:r>
            <a:r>
              <a:rPr lang="en-US" dirty="0" err="1"/>
              <a:t>opioids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1)analgesic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/>
              <a:t>MI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/>
              <a:t>Post operative Pain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/>
              <a:t>Cancer pain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/>
              <a:t>Patient controlled anaesthesia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/>
              <a:t>Morphine- In emergency &amp; </a:t>
            </a:r>
            <a:r>
              <a:rPr lang="en-US" sz="2200" b="1" dirty="0" err="1"/>
              <a:t>neurogenic</a:t>
            </a:r>
            <a:r>
              <a:rPr lang="en-US" sz="2200" b="1" dirty="0"/>
              <a:t> shock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2.Preanaesthetic medication, balanced A, surgical analgesia (</a:t>
            </a:r>
            <a:r>
              <a:rPr lang="en-US" sz="2400" b="1" dirty="0" err="1"/>
              <a:t>fentanyl</a:t>
            </a:r>
            <a:r>
              <a:rPr lang="en-US" sz="2400" b="1" dirty="0"/>
              <a:t>, morphine or </a:t>
            </a:r>
            <a:r>
              <a:rPr lang="en-US" sz="2400" b="1" dirty="0" err="1"/>
              <a:t>pethidine</a:t>
            </a:r>
            <a:r>
              <a:rPr lang="en-US" sz="2400" b="1" dirty="0"/>
              <a:t>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3.Relief of anxiety and apprehension – internal bleeding , MI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4.Acute LVF ( </a:t>
            </a:r>
            <a:r>
              <a:rPr lang="en-US" sz="2400" b="1" dirty="0" err="1"/>
              <a:t>cardic</a:t>
            </a:r>
            <a:r>
              <a:rPr lang="en-US" sz="2400" b="1" dirty="0"/>
              <a:t> asthma)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		a)reducing preload,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		b)shift blood from </a:t>
            </a:r>
            <a:r>
              <a:rPr lang="en-US" sz="2400" b="1" dirty="0" err="1"/>
              <a:t>pul</a:t>
            </a:r>
            <a:r>
              <a:rPr lang="en-US" sz="2400" b="1" dirty="0"/>
              <a:t>. to systemic circuit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		 c) allays air hunger by </a:t>
            </a:r>
            <a:r>
              <a:rPr lang="en-US" sz="2400" b="1" dirty="0" err="1"/>
              <a:t>dep</a:t>
            </a:r>
            <a:r>
              <a:rPr lang="en-US" sz="2400" b="1" dirty="0"/>
              <a:t> . RS centre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		d)inhibits </a:t>
            </a:r>
            <a:r>
              <a:rPr lang="en-US" sz="2400" b="1" dirty="0" err="1"/>
              <a:t>symp.stimulation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5.Cough- codeine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6.Diarrhoea- </a:t>
            </a:r>
            <a:r>
              <a:rPr lang="en-US" sz="2400" b="1" dirty="0" err="1"/>
              <a:t>diphenoxylate</a:t>
            </a:r>
            <a:r>
              <a:rPr lang="en-US" sz="2400" b="1" dirty="0"/>
              <a:t> and </a:t>
            </a:r>
            <a:r>
              <a:rPr lang="en-US" sz="2400" b="1" dirty="0" err="1"/>
              <a:t>loperamide</a:t>
            </a:r>
            <a:endParaRPr lang="en-US" sz="2400" b="1" dirty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DB795E-44A3-4A30-B430-9134F7C1A0A4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05C924-BE8F-4751-86BC-4CED83D345FC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Antagonists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lv-LV" dirty="0">
                <a:latin typeface="Calibri"/>
              </a:rPr>
              <a:t>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Ago-antagonist</a:t>
            </a:r>
            <a:r>
              <a:rPr lang="en-US" dirty="0">
                <a:solidFill>
                  <a:srgbClr val="C00000"/>
                </a:solidFill>
              </a:rPr>
              <a:t> – </a:t>
            </a:r>
            <a:r>
              <a:rPr lang="en-US" dirty="0"/>
              <a:t>(k analgesics)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             </a:t>
            </a:r>
            <a:r>
              <a:rPr lang="en-US" dirty="0" err="1"/>
              <a:t>Nalorphine</a:t>
            </a:r>
            <a:r>
              <a:rPr lang="en-US" dirty="0"/>
              <a:t>,  Pentazocine,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             </a:t>
            </a:r>
            <a:r>
              <a:rPr lang="en-US" dirty="0" err="1"/>
              <a:t>Butorphanol</a:t>
            </a:r>
            <a:endParaRPr lang="en-US" dirty="0"/>
          </a:p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Partial/weak µ agonist – </a:t>
            </a:r>
            <a:r>
              <a:rPr lang="en-US" dirty="0" err="1"/>
              <a:t>Buprenorphine</a:t>
            </a:r>
            <a:endParaRPr lang="en-US" dirty="0"/>
          </a:p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Pure antagonists </a:t>
            </a:r>
            <a:r>
              <a:rPr lang="en-US" dirty="0"/>
              <a:t>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      </a:t>
            </a:r>
            <a:r>
              <a:rPr lang="en-US" dirty="0" err="1"/>
              <a:t>Naloxone</a:t>
            </a:r>
            <a:r>
              <a:rPr lang="en-US" dirty="0"/>
              <a:t>, </a:t>
            </a:r>
            <a:r>
              <a:rPr lang="en-US" dirty="0" err="1"/>
              <a:t>Naltrexone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      </a:t>
            </a:r>
            <a:r>
              <a:rPr lang="en-US" dirty="0" err="1"/>
              <a:t>Nalmefene</a:t>
            </a:r>
            <a:r>
              <a:rPr lang="en-US" dirty="0"/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</a:t>
            </a:r>
            <a:r>
              <a:rPr lang="en-US" dirty="0" err="1"/>
              <a:t>Alvimopan</a:t>
            </a:r>
            <a:r>
              <a:rPr lang="en-US" dirty="0"/>
              <a:t>, </a:t>
            </a:r>
            <a:r>
              <a:rPr lang="en-US" dirty="0" err="1"/>
              <a:t>Methylnaltrexone</a:t>
            </a:r>
            <a:r>
              <a:rPr lang="en-US" dirty="0"/>
              <a:t> bromide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182F5D-0BF5-4266-8D59-DE704D4BCBE7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198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199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138CFB-BB42-4EEF-B565-2B490F42FF6B}" type="slidenum">
              <a:rPr lang="en-US" smtClean="0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u="sng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Ago-antagonist -Pentazocine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Weak </a:t>
            </a:r>
            <a:r>
              <a:rPr lang="lv-LV" dirty="0">
                <a:latin typeface="Calibri"/>
              </a:rPr>
              <a:t>µ</a:t>
            </a:r>
            <a:r>
              <a:rPr lang="en-US" dirty="0">
                <a:latin typeface="Calibri"/>
              </a:rPr>
              <a:t> </a:t>
            </a:r>
            <a:r>
              <a:rPr lang="en-US" dirty="0" err="1"/>
              <a:t>antoganism</a:t>
            </a:r>
            <a:r>
              <a:rPr lang="en-US" dirty="0"/>
              <a:t> and strong </a:t>
            </a:r>
            <a:r>
              <a:rPr lang="lv-LV" dirty="0"/>
              <a:t>ķ</a:t>
            </a:r>
            <a:r>
              <a:rPr lang="en-US" dirty="0"/>
              <a:t> agonist action</a:t>
            </a:r>
          </a:p>
          <a:p>
            <a:pPr>
              <a:defRPr/>
            </a:pPr>
            <a:r>
              <a:rPr lang="en-US" dirty="0"/>
              <a:t>30mg=10mg of morphine, </a:t>
            </a:r>
          </a:p>
          <a:p>
            <a:pPr eaLnBrk="1" hangingPunct="1">
              <a:defRPr/>
            </a:pPr>
            <a:r>
              <a:rPr lang="en-US" dirty="0"/>
              <a:t>High First pass metabolism.</a:t>
            </a:r>
          </a:p>
          <a:p>
            <a:pPr eaLnBrk="1" hangingPunct="1">
              <a:buNone/>
              <a:defRPr/>
            </a:pPr>
            <a:r>
              <a:rPr lang="en-US" dirty="0"/>
              <a:t>Use:</a:t>
            </a:r>
          </a:p>
          <a:p>
            <a:pPr eaLnBrk="1" hangingPunct="1">
              <a:buNone/>
              <a:defRPr/>
            </a:pPr>
            <a:r>
              <a:rPr lang="en-US" dirty="0"/>
              <a:t>Post operative and pain due to burns , trauma, fracture, cancer.</a:t>
            </a:r>
          </a:p>
          <a:p>
            <a:pPr eaLnBrk="1" hangingPunct="1">
              <a:defRPr/>
            </a:pPr>
            <a:r>
              <a:rPr lang="en-US" dirty="0"/>
              <a:t>SE- Nausea, sedation, dizziness, sweating</a:t>
            </a:r>
          </a:p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Tachycardia, rise in BP due </a:t>
            </a:r>
            <a:r>
              <a:rPr lang="en-US" dirty="0"/>
              <a:t>to sympathetic. Stimulation</a:t>
            </a:r>
          </a:p>
          <a:p>
            <a:pPr eaLnBrk="1" hangingPunct="1">
              <a:defRPr/>
            </a:pPr>
            <a:r>
              <a:rPr lang="en-US" dirty="0"/>
              <a:t>Respiratory  depression (100mg)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37D371-2854-44BD-B288-731B595567D8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56479D-3E5A-4C31-AE1B-6249BB37F89A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Lower doses pleasurable,  higher doses become unpleasant and </a:t>
            </a:r>
            <a:r>
              <a:rPr lang="en-US" dirty="0" err="1"/>
              <a:t>psychotomimetic</a:t>
            </a:r>
            <a:r>
              <a:rPr lang="en-US" dirty="0"/>
              <a:t> effects</a:t>
            </a:r>
          </a:p>
          <a:p>
            <a:pPr eaLnBrk="1" hangingPunct="1">
              <a:defRPr/>
            </a:pPr>
            <a:r>
              <a:rPr lang="en-US" dirty="0"/>
              <a:t>Lower abuse liability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C00000"/>
                </a:solidFill>
              </a:rPr>
              <a:t>CI- </a:t>
            </a:r>
          </a:p>
          <a:p>
            <a:pPr eaLnBrk="1" hangingPunct="1">
              <a:defRPr/>
            </a:pPr>
            <a:r>
              <a:rPr lang="en-US" dirty="0"/>
              <a:t>MI, coronary </a:t>
            </a:r>
            <a:r>
              <a:rPr lang="en-US" dirty="0" err="1"/>
              <a:t>ishaemia</a:t>
            </a:r>
            <a:r>
              <a:rPr lang="en-US" dirty="0"/>
              <a:t>, </a:t>
            </a:r>
          </a:p>
          <a:p>
            <a:pPr eaLnBrk="1" hangingPunct="1">
              <a:defRPr/>
            </a:pPr>
            <a:r>
              <a:rPr lang="en-US" dirty="0"/>
              <a:t>epilepsy, psychosis</a:t>
            </a:r>
          </a:p>
          <a:p>
            <a:pPr eaLnBrk="1" hangingPunct="1">
              <a:defRPr/>
            </a:pPr>
            <a:r>
              <a:rPr lang="en-US" dirty="0"/>
              <a:t>Morphine addicts</a:t>
            </a:r>
          </a:p>
          <a:p>
            <a:pPr eaLnBrk="1" hangingPunct="1">
              <a:defRPr/>
            </a:pPr>
            <a:r>
              <a:rPr lang="en-US" dirty="0"/>
              <a:t>Use – severe visceral pain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57EB6B-0004-4FB3-8320-919543C97D98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7DD3DA-EDB9-4BBC-9F5F-8EC13E24B3C3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Butorphanol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 analgesic -2mg = 30mg of </a:t>
            </a:r>
            <a:r>
              <a:rPr lang="en-US" dirty="0" err="1"/>
              <a:t>pentazocine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Less </a:t>
            </a:r>
            <a:r>
              <a:rPr lang="en-US" dirty="0" err="1"/>
              <a:t>dysphoric</a:t>
            </a:r>
            <a:r>
              <a:rPr lang="en-US" dirty="0"/>
              <a:t> and </a:t>
            </a:r>
            <a:r>
              <a:rPr lang="en-US" dirty="0" err="1"/>
              <a:t>psychotomimetic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Neither substitute for nor antagonize morphine</a:t>
            </a:r>
          </a:p>
          <a:p>
            <a:pPr eaLnBrk="1" hangingPunct="1">
              <a:defRPr/>
            </a:pPr>
            <a:r>
              <a:rPr lang="en-US" dirty="0"/>
              <a:t>1-4mg </a:t>
            </a:r>
            <a:r>
              <a:rPr lang="en-US" dirty="0" err="1"/>
              <a:t>i.m</a:t>
            </a:r>
            <a:r>
              <a:rPr lang="en-US" dirty="0"/>
              <a:t>. or i.v. for pop.</a:t>
            </a:r>
          </a:p>
          <a:p>
            <a:pPr>
              <a:buNone/>
              <a:defRPr/>
            </a:pPr>
            <a:r>
              <a:rPr lang="en-US" u="sng" dirty="0">
                <a:solidFill>
                  <a:srgbClr val="C00000"/>
                </a:solidFill>
              </a:rPr>
              <a:t>Nasal inhalation</a:t>
            </a:r>
          </a:p>
          <a:p>
            <a:pPr eaLnBrk="1" hangingPunct="1">
              <a:defRPr/>
            </a:pPr>
            <a:r>
              <a:rPr lang="en-US" dirty="0"/>
              <a:t>Greater analgesia in women than men</a:t>
            </a:r>
          </a:p>
          <a:p>
            <a:pPr eaLnBrk="1" hangingPunct="1">
              <a:defRPr/>
            </a:pPr>
            <a:r>
              <a:rPr lang="en-US" dirty="0"/>
              <a:t>CI- cardiac </a:t>
            </a:r>
            <a:r>
              <a:rPr lang="en-US" dirty="0" err="1"/>
              <a:t>ischaemia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Use:</a:t>
            </a:r>
          </a:p>
          <a:p>
            <a:pPr eaLnBrk="1" hangingPunct="1">
              <a:defRPr/>
            </a:pPr>
            <a:r>
              <a:rPr lang="en-US" dirty="0"/>
              <a:t>Post .o and renal colic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FBA725-A386-4086-B557-66D9831060B2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5061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50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7D87CA-5E60-4A6B-981E-5F43090409CB}" type="slidenum">
              <a:rPr lang="en-US" smtClean="0">
                <a:latin typeface="Arial" pitchFamily="34" charset="0"/>
              </a:rPr>
              <a:pPr/>
              <a:t>29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MAIN TYPES OF PAIN</a:t>
            </a:r>
            <a:br>
              <a:rPr lang="en-US" dirty="0">
                <a:solidFill>
                  <a:srgbClr val="FF3300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Acute pain-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(defined as &lt; 3 months duration) fast conducting myelin A-delta fibers.</a:t>
            </a:r>
          </a:p>
          <a:p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Treatment - The narcotic and sometimes non-narcotic</a:t>
            </a:r>
            <a:endParaRPr lang="en-US" sz="2800" i="1" dirty="0"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Chronic pain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(defined as &gt; 3 months duration) is 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latin typeface="Arial Narrow" pitchFamily="34" charset="0"/>
                <a:cs typeface="Times New Roman" pitchFamily="18" charset="0"/>
              </a:rPr>
              <a:t>transmitted principally by slow conducting non-myelinated C fibers.</a:t>
            </a:r>
          </a:p>
          <a:p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 Analgesics and adjuvant drugs (antidepressants or </a:t>
            </a:r>
            <a:r>
              <a:rPr lang="en-US" sz="2800" i="1" dirty="0" err="1">
                <a:latin typeface="Arial Narrow" pitchFamily="34" charset="0"/>
                <a:cs typeface="Times New Roman" pitchFamily="18" charset="0"/>
              </a:rPr>
              <a:t>neuroleptics</a:t>
            </a:r>
            <a:endParaRPr lang="en-US" sz="2800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Neuropathic pain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follows </a:t>
            </a:r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damage of the nervous system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some antidepressants and </a:t>
            </a:r>
            <a:r>
              <a:rPr lang="en-US" sz="2800" i="1" dirty="0" err="1">
                <a:latin typeface="Arial Narrow" pitchFamily="34" charset="0"/>
                <a:cs typeface="Times New Roman" pitchFamily="18" charset="0"/>
              </a:rPr>
              <a:t>carbamazepine</a:t>
            </a:r>
            <a:endParaRPr lang="en-US" sz="2800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Transient pain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is provoked by activation of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nociceptors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Arial Narrow" pitchFamily="34" charset="0"/>
                <a:cs typeface="Times New Roman" pitchFamily="18" charset="0"/>
              </a:rPr>
              <a:t>in the skin and other tissues in the absence of tissue</a:t>
            </a:r>
          </a:p>
          <a:p>
            <a:r>
              <a:rPr lang="en-US" sz="2800" dirty="0">
                <a:latin typeface="Arial Narrow" pitchFamily="34" charset="0"/>
                <a:cs typeface="Times New Roman" pitchFamily="18" charset="0"/>
              </a:rPr>
              <a:t>damage.(</a:t>
            </a:r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no treatment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Buprenorphine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25 times more potent, slower onset, LA</a:t>
            </a:r>
          </a:p>
          <a:p>
            <a:pPr eaLnBrk="1" hangingPunct="1">
              <a:defRPr/>
            </a:pPr>
            <a:r>
              <a:rPr lang="en-US" dirty="0"/>
              <a:t>Less constipation.</a:t>
            </a:r>
          </a:p>
          <a:p>
            <a:pPr eaLnBrk="1" hangingPunct="1">
              <a:defRPr/>
            </a:pPr>
            <a:r>
              <a:rPr lang="en-US" dirty="0"/>
              <a:t>More postural hypotension</a:t>
            </a:r>
          </a:p>
          <a:p>
            <a:pPr eaLnBrk="1" hangingPunct="1">
              <a:defRPr/>
            </a:pPr>
            <a:r>
              <a:rPr lang="en-US" dirty="0" err="1"/>
              <a:t>Ppts</a:t>
            </a:r>
            <a:r>
              <a:rPr lang="en-US" dirty="0"/>
              <a:t> withdrawal effects</a:t>
            </a:r>
          </a:p>
          <a:p>
            <a:pPr eaLnBrk="1" hangingPunct="1">
              <a:defRPr/>
            </a:pPr>
            <a:r>
              <a:rPr lang="en-US" dirty="0"/>
              <a:t>0.2-0.4 </a:t>
            </a:r>
            <a:r>
              <a:rPr lang="en-US" u="sng" dirty="0">
                <a:solidFill>
                  <a:srgbClr val="C00000"/>
                </a:solidFill>
              </a:rPr>
              <a:t>SL route, Transdermal patch</a:t>
            </a:r>
          </a:p>
          <a:p>
            <a:pPr eaLnBrk="1" hangingPunct="1">
              <a:defRPr/>
            </a:pPr>
            <a:r>
              <a:rPr lang="en-US" dirty="0"/>
              <a:t> t1/2-40hrs E- bile</a:t>
            </a:r>
          </a:p>
          <a:p>
            <a:pPr eaLnBrk="1" hangingPunct="1">
              <a:defRPr/>
            </a:pPr>
            <a:r>
              <a:rPr lang="en-US" dirty="0"/>
              <a:t>0.3 – 0.6mg </a:t>
            </a:r>
            <a:r>
              <a:rPr lang="en-US" dirty="0" err="1"/>
              <a:t>i.m</a:t>
            </a:r>
            <a:r>
              <a:rPr lang="en-US" dirty="0"/>
              <a:t>., </a:t>
            </a:r>
            <a:r>
              <a:rPr lang="en-US" dirty="0" err="1"/>
              <a:t>s.c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Use- Biliary colic</a:t>
            </a:r>
          </a:p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Substitute for morphine </a:t>
            </a:r>
            <a:r>
              <a:rPr lang="en-US" u="sng" dirty="0" err="1">
                <a:solidFill>
                  <a:srgbClr val="C00000"/>
                </a:solidFill>
              </a:rPr>
              <a:t>bcz</a:t>
            </a:r>
            <a:r>
              <a:rPr lang="en-US" u="sng" dirty="0">
                <a:solidFill>
                  <a:srgbClr val="C00000"/>
                </a:solidFill>
              </a:rPr>
              <a:t> low degree of dependence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14498AF-87D4-4148-A356-4D5461162BED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60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D50537-FE01-4844-81BE-3F894F8E51DA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  <a:p>
            <a:pPr algn="ctr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Pure </a:t>
            </a:r>
            <a:r>
              <a:rPr lang="en-US" sz="2800" b="1" dirty="0" err="1">
                <a:solidFill>
                  <a:schemeClr val="tx2"/>
                </a:solidFill>
              </a:rPr>
              <a:t>opioid</a:t>
            </a:r>
            <a:r>
              <a:rPr lang="en-US" sz="2800" b="1" dirty="0">
                <a:solidFill>
                  <a:schemeClr val="tx2"/>
                </a:solidFill>
              </a:rPr>
              <a:t> antagonists-</a:t>
            </a:r>
            <a:r>
              <a:rPr lang="en-US" sz="2800" b="1" dirty="0" err="1">
                <a:solidFill>
                  <a:srgbClr val="C00000"/>
                </a:solidFill>
              </a:rPr>
              <a:t>Naloxone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High FPM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competitive antagonist of all </a:t>
            </a:r>
            <a:r>
              <a:rPr lang="en-US" b="1" dirty="0" err="1"/>
              <a:t>opioid</a:t>
            </a:r>
            <a:r>
              <a:rPr lang="en-US" b="1" dirty="0"/>
              <a:t> receptors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No physical/psychological dependence/ </a:t>
            </a:r>
            <a:r>
              <a:rPr lang="en-US" b="1" dirty="0" err="1"/>
              <a:t>withdrawl</a:t>
            </a:r>
            <a:r>
              <a:rPr lang="en-US" b="1" dirty="0"/>
              <a:t> symptoms.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0.4-0.8 mg i.v. antagonizes all actions of morphine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4-10mg antagonizes actions of </a:t>
            </a:r>
            <a:r>
              <a:rPr lang="en-US" b="1" dirty="0" err="1"/>
              <a:t>pentaz</a:t>
            </a:r>
            <a:r>
              <a:rPr lang="en-US" b="1" dirty="0"/>
              <a:t>, </a:t>
            </a:r>
            <a:r>
              <a:rPr lang="en-US" b="1" dirty="0" err="1"/>
              <a:t>nalorphin</a:t>
            </a:r>
            <a:endParaRPr 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0.4mg i.v. </a:t>
            </a:r>
            <a:r>
              <a:rPr lang="en-US" b="1" dirty="0" err="1"/>
              <a:t>ppts</a:t>
            </a:r>
            <a:r>
              <a:rPr lang="en-US" b="1" dirty="0"/>
              <a:t> morphine withdrawal syn. Lasts 2-3hrs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b="1" dirty="0"/>
              <a:t>Use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Blocks  placebo, acupuncture and stress induced analgesia showing involvement of endogenous </a:t>
            </a:r>
            <a:r>
              <a:rPr lang="en-US" sz="2800" b="1" dirty="0" err="1"/>
              <a:t>opioids</a:t>
            </a:r>
            <a:r>
              <a:rPr lang="en-US" sz="2800" b="1" dirty="0"/>
              <a:t> peptides.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1)DOC for </a:t>
            </a:r>
            <a:r>
              <a:rPr lang="en-US" sz="2800" b="1" dirty="0" err="1"/>
              <a:t>M.poisoning</a:t>
            </a:r>
            <a:r>
              <a:rPr lang="en-US" sz="2800" b="1" dirty="0"/>
              <a:t> 0.4-0.8 mg i.v. every 2-3mts,max 10mg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Reverse neonatal asphyxia during </a:t>
            </a:r>
            <a:r>
              <a:rPr lang="en-US" b="1" dirty="0" err="1"/>
              <a:t>labour</a:t>
            </a:r>
            <a:r>
              <a:rPr lang="en-US" b="1" dirty="0"/>
              <a:t>(due to </a:t>
            </a:r>
            <a:r>
              <a:rPr lang="en-US" b="1" dirty="0" err="1"/>
              <a:t>opioid</a:t>
            </a:r>
            <a:r>
              <a:rPr lang="en-US" b="1" dirty="0"/>
              <a:t> use).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err="1"/>
              <a:t>Opioid</a:t>
            </a:r>
            <a:r>
              <a:rPr lang="en-US" b="1" dirty="0"/>
              <a:t> overdose.</a:t>
            </a: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61B4D-A41B-4797-84CF-46720195DD02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813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D294D9-AEC2-4124-B01D-393C09634EE4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Naltrexone</a:t>
            </a: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/>
              <a:t>Oral, More potent , </a:t>
            </a:r>
          </a:p>
          <a:p>
            <a:pPr eaLnBrk="1" hangingPunct="1">
              <a:defRPr/>
            </a:pPr>
            <a:r>
              <a:rPr lang="en-US" dirty="0"/>
              <a:t>T1/2 – 3hrs, 6-Naltrexal - </a:t>
            </a:r>
            <a:r>
              <a:rPr lang="en-US" dirty="0" err="1"/>
              <a:t>metobolite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LA – 1 to 2 days 50mg /d </a:t>
            </a:r>
          </a:p>
          <a:p>
            <a:pPr eaLnBrk="1" hangingPunct="1">
              <a:buNone/>
              <a:defRPr/>
            </a:pPr>
            <a:r>
              <a:rPr lang="en-US" dirty="0"/>
              <a:t>USE –</a:t>
            </a:r>
          </a:p>
          <a:p>
            <a:pPr eaLnBrk="1" hangingPunct="1">
              <a:defRPr/>
            </a:pPr>
            <a:r>
              <a:rPr lang="en-US" dirty="0"/>
              <a:t> to prevent </a:t>
            </a:r>
            <a:r>
              <a:rPr lang="en-US" dirty="0" err="1"/>
              <a:t>opioid</a:t>
            </a:r>
            <a:r>
              <a:rPr lang="en-US" dirty="0"/>
              <a:t> addiction</a:t>
            </a:r>
          </a:p>
          <a:p>
            <a:pPr eaLnBrk="1" hangingPunct="1">
              <a:defRPr/>
            </a:pPr>
            <a:r>
              <a:rPr lang="en-US" dirty="0"/>
              <a:t>Alcohol craving is reduced.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Side Effects</a:t>
            </a:r>
          </a:p>
          <a:p>
            <a:pPr eaLnBrk="1" hangingPunct="1">
              <a:defRPr/>
            </a:pPr>
            <a:r>
              <a:rPr lang="en-US" dirty="0"/>
              <a:t> Nausea , Headache, </a:t>
            </a:r>
          </a:p>
          <a:p>
            <a:pPr eaLnBrk="1" hangingPunct="1">
              <a:defRPr/>
            </a:pPr>
            <a:r>
              <a:rPr lang="en-US" dirty="0" err="1"/>
              <a:t>hepatotoxicity</a:t>
            </a:r>
            <a:r>
              <a:rPr lang="en-US" dirty="0"/>
              <a:t>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BCF9FF-3BC9-42BD-B7FE-24CC55BD9526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018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ACD85D-144E-428D-B6BA-BBE5573976CF}" type="slidenum">
              <a:rPr lang="en-US" smtClean="0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Nalmefene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Oral , more Bioavailability</a:t>
            </a:r>
          </a:p>
          <a:p>
            <a:pPr>
              <a:defRPr/>
            </a:pPr>
            <a:r>
              <a:rPr lang="en-US" dirty="0"/>
              <a:t>Long acting</a:t>
            </a:r>
          </a:p>
          <a:p>
            <a:pPr>
              <a:defRPr/>
            </a:pPr>
            <a:r>
              <a:rPr lang="en-US" dirty="0"/>
              <a:t>No </a:t>
            </a:r>
            <a:r>
              <a:rPr lang="en-US" dirty="0" err="1"/>
              <a:t>hepatotoxity</a:t>
            </a:r>
            <a:endParaRPr lang="en-US" dirty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7961F2-4888-419E-A2C1-B908C6DFD000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6B3BE4-281E-4AFD-9BB1-A64735B60129}" type="slidenum">
              <a:rPr lang="en-US" smtClean="0">
                <a:latin typeface="Arial" pitchFamily="34" charset="0"/>
              </a:rPr>
              <a:pPr/>
              <a:t>33</a:t>
            </a:fld>
            <a:endParaRPr lang="en-US">
              <a:latin typeface="Arial" pitchFamily="34" charset="0"/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Alvimopan</a:t>
            </a:r>
            <a:r>
              <a:rPr lang="en-US" dirty="0"/>
              <a:t>, </a:t>
            </a:r>
            <a:r>
              <a:rPr lang="en-US" dirty="0" err="1"/>
              <a:t>Methylnaltrexone</a:t>
            </a:r>
            <a:r>
              <a:rPr lang="en-US" dirty="0"/>
              <a:t> bromide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 not cross BBB</a:t>
            </a:r>
          </a:p>
          <a:p>
            <a:pPr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Methylnaltrexone </a:t>
            </a:r>
            <a:r>
              <a:rPr lang="en-US" dirty="0"/>
              <a:t>- Used to relieve severe </a:t>
            </a:r>
            <a:r>
              <a:rPr lang="en-US" dirty="0" err="1"/>
              <a:t>costipation</a:t>
            </a:r>
            <a:r>
              <a:rPr lang="en-US" dirty="0"/>
              <a:t> due to </a:t>
            </a:r>
            <a:r>
              <a:rPr lang="en-US" dirty="0" err="1"/>
              <a:t>opioids</a:t>
            </a:r>
            <a:endParaRPr lang="en-US" dirty="0"/>
          </a:p>
          <a:p>
            <a:pPr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Alvimopan </a:t>
            </a:r>
            <a:r>
              <a:rPr lang="en-US" dirty="0"/>
              <a:t>-- Post operative </a:t>
            </a:r>
            <a:r>
              <a:rPr lang="en-US" dirty="0" err="1"/>
              <a:t>ileus</a:t>
            </a:r>
            <a:r>
              <a:rPr lang="en-US" dirty="0"/>
              <a:t> after bowel resection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41A043-AAA4-4DDB-93BA-70CA0E8BEA9E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CA5137-710A-465C-B7AA-2C68F29ED6CB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Endogenous opiod peptides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Endorphines  – </a:t>
            </a:r>
            <a:r>
              <a:rPr lang="en-US" dirty="0"/>
              <a:t>beta </a:t>
            </a:r>
            <a:r>
              <a:rPr lang="en-US" dirty="0" err="1"/>
              <a:t>Endorphine</a:t>
            </a:r>
            <a:r>
              <a:rPr lang="en-US" dirty="0"/>
              <a:t> from POMC which also gives gamma - MSH,  ACTH </a:t>
            </a:r>
            <a:r>
              <a:rPr lang="en-US" dirty="0" err="1"/>
              <a:t>lipotropins</a:t>
            </a:r>
            <a:r>
              <a:rPr lang="en-US" dirty="0"/>
              <a:t> .</a:t>
            </a:r>
          </a:p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Enkephalins </a:t>
            </a:r>
            <a:r>
              <a:rPr lang="en-US" dirty="0"/>
              <a:t>- met-ENK. , </a:t>
            </a:r>
            <a:r>
              <a:rPr lang="en-US" dirty="0" err="1"/>
              <a:t>leu</a:t>
            </a:r>
            <a:r>
              <a:rPr lang="en-US" dirty="0"/>
              <a:t>-ENK</a:t>
            </a:r>
          </a:p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Dynorphins - </a:t>
            </a:r>
            <a:r>
              <a:rPr lang="en-US" dirty="0"/>
              <a:t>A&amp;B from </a:t>
            </a:r>
            <a:r>
              <a:rPr lang="en-US" dirty="0" err="1"/>
              <a:t>prodynorphin</a:t>
            </a:r>
            <a:r>
              <a:rPr lang="en-US" dirty="0"/>
              <a:t>. More potent on k receptors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AEC7B7-6969-4F40-B64E-6FD38C498657}" type="datetime1">
              <a:rPr lang="en-US" smtClean="0">
                <a:latin typeface="Arial" pitchFamily="34" charset="0"/>
              </a:rPr>
              <a:pPr/>
              <a:t>4/15/2020</a:t>
            </a:fld>
            <a:endParaRPr lang="en-US">
              <a:latin typeface="Arial" pitchFamily="34" charset="0"/>
            </a:endParaRPr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325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E61C72-7F46-4C11-879C-9344924E7762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104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pharmacology\Desktop\al\opiods\images\mo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553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381000"/>
            <a:ext cx="8763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Algesia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(Pain)</a:t>
            </a:r>
            <a:r>
              <a:rPr lang="en-US" sz="3200" dirty="0">
                <a:latin typeface="+mn-lt"/>
                <a:cs typeface="Times New Roman" pitchFamily="18" charset="0"/>
              </a:rPr>
              <a:t> is the most common symptom for which patients</a:t>
            </a:r>
          </a:p>
          <a:p>
            <a:pPr marL="457200" indent="-457200"/>
            <a:r>
              <a:rPr lang="en-US" sz="3200" dirty="0">
                <a:latin typeface="+mn-lt"/>
                <a:cs typeface="Times New Roman" pitchFamily="18" charset="0"/>
              </a:rPr>
              <a:t> see a doctor. Different types of drugs are used for</a:t>
            </a:r>
          </a:p>
          <a:p>
            <a:pPr marL="457200" indent="-457200"/>
            <a:r>
              <a:rPr lang="en-US" sz="3200" dirty="0">
                <a:latin typeface="+mn-lt"/>
                <a:cs typeface="Times New Roman" pitchFamily="18" charset="0"/>
              </a:rPr>
              <a:t> treatment of pain. In general, they include:</a:t>
            </a:r>
          </a:p>
          <a:p>
            <a:pPr marL="457200" indent="-457200"/>
            <a:endParaRPr lang="en-US" sz="3200" dirty="0">
              <a:latin typeface="Arial Narrow" pitchFamily="34" charset="0"/>
              <a:cs typeface="Times New Roman" pitchFamily="18" charset="0"/>
            </a:endParaRPr>
          </a:p>
          <a:p>
            <a:pPr marL="457200" indent="-457200"/>
            <a:r>
              <a:rPr lang="en-US" sz="32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C00000"/>
                </a:solidFill>
                <a:cs typeface="Times New Roman" pitchFamily="18" charset="0"/>
              </a:rPr>
              <a:t>nalgesics-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  Drugs, relieving pain</a:t>
            </a:r>
          </a:p>
          <a:p>
            <a:pPr marL="457200" indent="-457200"/>
            <a:endParaRPr lang="en-US" sz="3200" dirty="0">
              <a:cs typeface="Times New Roman" pitchFamily="18" charset="0"/>
            </a:endParaRPr>
          </a:p>
          <a:p>
            <a:pPr marL="457200" indent="-457200"/>
            <a:r>
              <a:rPr lang="en-US" sz="3200" dirty="0">
                <a:cs typeface="Times New Roman" pitchFamily="18" charset="0"/>
              </a:rPr>
              <a:t>Ø </a:t>
            </a:r>
            <a:r>
              <a:rPr lang="en-US" sz="3200" dirty="0" err="1">
                <a:cs typeface="Times New Roman" pitchFamily="18" charset="0"/>
              </a:rPr>
              <a:t>o</a:t>
            </a:r>
            <a:r>
              <a:rPr lang="en-US" sz="3200" b="1" dirty="0" err="1">
                <a:cs typeface="Times New Roman" pitchFamily="18" charset="0"/>
              </a:rPr>
              <a:t>pioid</a:t>
            </a:r>
            <a:r>
              <a:rPr lang="en-US" sz="3200" b="1" dirty="0">
                <a:cs typeface="Times New Roman" pitchFamily="18" charset="0"/>
              </a:rPr>
              <a:t>/narcotic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b="1" dirty="0">
                <a:latin typeface="+mn-lt"/>
                <a:cs typeface="Times New Roman" pitchFamily="18" charset="0"/>
              </a:rPr>
              <a:t>analgesics</a:t>
            </a:r>
          </a:p>
          <a:p>
            <a:pPr marL="457200" indent="-457200"/>
            <a:r>
              <a:rPr lang="en-US" sz="3200" dirty="0">
                <a:latin typeface="+mn-lt"/>
                <a:cs typeface="Times New Roman" pitchFamily="18" charset="0"/>
              </a:rPr>
              <a:t> (morphine, </a:t>
            </a:r>
            <a:r>
              <a:rPr lang="en-US" sz="3200" dirty="0" err="1">
                <a:latin typeface="+mn-lt"/>
                <a:cs typeface="Times New Roman" pitchFamily="18" charset="0"/>
              </a:rPr>
              <a:t>fentanyl</a:t>
            </a:r>
            <a:r>
              <a:rPr lang="en-US" sz="3200" dirty="0">
                <a:latin typeface="+mn-lt"/>
                <a:cs typeface="Times New Roman" pitchFamily="18" charset="0"/>
              </a:rPr>
              <a:t>, etc): act chiefly in the CNS </a:t>
            </a:r>
          </a:p>
          <a:p>
            <a:pPr marL="457200" indent="-457200"/>
            <a:r>
              <a:rPr lang="en-US" sz="3200" dirty="0">
                <a:latin typeface="+mn-lt"/>
                <a:cs typeface="Times New Roman" pitchFamily="18" charset="0"/>
              </a:rPr>
              <a:t>Ø non </a:t>
            </a:r>
            <a:r>
              <a:rPr lang="en-US" sz="3200" dirty="0" err="1">
                <a:latin typeface="+mn-lt"/>
                <a:cs typeface="Times New Roman" pitchFamily="18" charset="0"/>
              </a:rPr>
              <a:t>opioid</a:t>
            </a:r>
            <a:r>
              <a:rPr lang="en-US" sz="3200" dirty="0">
                <a:latin typeface="+mn-lt"/>
                <a:cs typeface="Times New Roman" pitchFamily="18" charset="0"/>
              </a:rPr>
              <a:t>/</a:t>
            </a:r>
            <a:r>
              <a:rPr lang="en-US" sz="3200" b="1" dirty="0">
                <a:latin typeface="+mn-lt"/>
                <a:cs typeface="Times New Roman" pitchFamily="18" charset="0"/>
              </a:rPr>
              <a:t>non-narcotic analgesics</a:t>
            </a:r>
            <a:r>
              <a:rPr lang="en-US" sz="3200" dirty="0">
                <a:latin typeface="+mn-lt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sz="3200" dirty="0">
                <a:latin typeface="+mn-lt"/>
                <a:cs typeface="Times New Roman" pitchFamily="18" charset="0"/>
              </a:rPr>
              <a:t>(, Aspirin, </a:t>
            </a:r>
            <a:r>
              <a:rPr lang="en-US" sz="3200" dirty="0" err="1">
                <a:latin typeface="+mn-lt"/>
                <a:cs typeface="Times New Roman" pitchFamily="18" charset="0"/>
              </a:rPr>
              <a:t>paracetamol</a:t>
            </a:r>
            <a:r>
              <a:rPr lang="en-US" sz="3200" dirty="0">
                <a:latin typeface="+mn-lt"/>
                <a:cs typeface="Times New Roman" pitchFamily="18" charset="0"/>
              </a:rPr>
              <a:t>,):  act chiefly peripherally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Opioid</a:t>
            </a:r>
            <a:r>
              <a:rPr lang="en-US" dirty="0"/>
              <a:t> analgesics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of </a:t>
            </a:r>
            <a:r>
              <a:rPr lang="en-US" b="1" dirty="0" err="1"/>
              <a:t>Opioids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Opium is extracted from poppy seeds (Paper </a:t>
            </a:r>
            <a:r>
              <a:rPr lang="en-US" dirty="0" err="1"/>
              <a:t>somniforum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 thousands of years to produce: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Euphoria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Analgesia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Sedation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Relief from diarrhea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Cough suppression</a:t>
            </a:r>
          </a:p>
          <a:p>
            <a:r>
              <a:rPr lang="en-US" dirty="0"/>
              <a:t>Morphine was isolated from opium in the early 1800’s by </a:t>
            </a:r>
            <a:r>
              <a:rPr lang="en-US" sz="2800" i="1" dirty="0">
                <a:cs typeface="Times New Roman" pitchFamily="18" charset="0"/>
              </a:rPr>
              <a:t>from Frederic </a:t>
            </a:r>
            <a:r>
              <a:rPr lang="en-US" sz="2800" i="1" dirty="0" err="1">
                <a:cs typeface="Times New Roman" pitchFamily="18" charset="0"/>
              </a:rPr>
              <a:t>Sertűrner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/>
              <a:t>and since then has been the most effective treatment for severe 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76200" y="1295400"/>
          <a:ext cx="5791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5791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5"/>
          <p:cNvGraphicFramePr>
            <a:graphicFrameLocks/>
          </p:cNvGraphicFramePr>
          <p:nvPr/>
        </p:nvGraphicFramePr>
        <p:xfrm>
          <a:off x="5943600" y="1524000"/>
          <a:ext cx="3048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729040" imgH="6870600" progId="Word.Document.8">
                  <p:embed/>
                </p:oleObj>
              </mc:Choice>
              <mc:Fallback>
                <p:oleObj name="Document" r:id="rId5" imgW="5729040" imgH="6870600" progId="Word.Document.8">
                  <p:embed/>
                  <p:pic>
                    <p:nvPicPr>
                      <p:cNvPr id="1027" name="Object 102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24000"/>
                        <a:ext cx="3048000" cy="373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F0E3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028"/>
          <p:cNvSpPr txBox="1">
            <a:spLocks noChangeArrowheads="1"/>
          </p:cNvSpPr>
          <p:nvPr/>
        </p:nvSpPr>
        <p:spPr bwMode="auto">
          <a:xfrm>
            <a:off x="6918325" y="5222875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 Narrow" pitchFamily="34" charset="0"/>
              </a:rPr>
              <a:t>Poppy</a:t>
            </a:r>
            <a:endParaRPr lang="en-GB" b="1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“opium” is a Greek word meaning “juice,” or the </a:t>
            </a:r>
            <a:r>
              <a:rPr lang="en-US" dirty="0" err="1"/>
              <a:t>exudate</a:t>
            </a:r>
            <a:r>
              <a:rPr lang="en-US" dirty="0"/>
              <a:t> from the poppy</a:t>
            </a:r>
          </a:p>
          <a:p>
            <a:pPr eaLnBrk="1" hangingPunct="1"/>
            <a:r>
              <a:rPr lang="en-US" dirty="0"/>
              <a:t>“opiate” is a drug extracted from the </a:t>
            </a:r>
            <a:r>
              <a:rPr lang="en-US" dirty="0" err="1"/>
              <a:t>exudate</a:t>
            </a:r>
            <a:r>
              <a:rPr lang="en-US" dirty="0"/>
              <a:t> of the poppy</a:t>
            </a:r>
          </a:p>
          <a:p>
            <a:pPr eaLnBrk="1" hangingPunct="1"/>
            <a:r>
              <a:rPr lang="en-US" dirty="0"/>
              <a:t>the </a:t>
            </a:r>
            <a:r>
              <a:rPr lang="en-US" dirty="0" err="1"/>
              <a:t>opioid</a:t>
            </a:r>
            <a:r>
              <a:rPr lang="en-US" dirty="0"/>
              <a:t> category includes not only the opiates but also semi-synthetic non-alkaloids and even endogenous peptides. 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Natural </a:t>
            </a:r>
            <a:r>
              <a:rPr lang="en-US" sz="4000" dirty="0" err="1"/>
              <a:t>opioids</a:t>
            </a:r>
            <a:r>
              <a:rPr lang="en-US" sz="4000" dirty="0"/>
              <a:t> occur in 2 places: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1) In the juice of the opium poppy (morphine and codeine)</a:t>
            </a:r>
          </a:p>
          <a:p>
            <a:pPr eaLnBrk="1" hangingPunct="1"/>
            <a:r>
              <a:rPr lang="en-US" dirty="0"/>
              <a:t>2) As endogenous endorphins</a:t>
            </a:r>
          </a:p>
          <a:p>
            <a:pPr eaLnBrk="1" hangingPunct="1"/>
            <a:r>
              <a:rPr lang="en-US" dirty="0"/>
              <a:t>All other </a:t>
            </a:r>
            <a:r>
              <a:rPr lang="en-US" dirty="0" err="1"/>
              <a:t>opioids</a:t>
            </a:r>
            <a:r>
              <a:rPr lang="en-US" dirty="0"/>
              <a:t> are prepared from either morphine (</a:t>
            </a:r>
            <a:r>
              <a:rPr lang="en-US" dirty="0" err="1"/>
              <a:t>semisynthetic</a:t>
            </a:r>
            <a:r>
              <a:rPr lang="en-US" dirty="0"/>
              <a:t> </a:t>
            </a:r>
            <a:r>
              <a:rPr lang="en-US" dirty="0" err="1"/>
              <a:t>opioids</a:t>
            </a:r>
            <a:r>
              <a:rPr lang="en-US" dirty="0"/>
              <a:t> such as heroin) or they are synthesized from precursor compounds (synthetic </a:t>
            </a:r>
            <a:r>
              <a:rPr lang="en-US" dirty="0" err="1"/>
              <a:t>opioids</a:t>
            </a:r>
            <a:r>
              <a:rPr lang="en-US" dirty="0"/>
              <a:t> such as </a:t>
            </a:r>
            <a:r>
              <a:rPr lang="en-US" dirty="0" err="1"/>
              <a:t>fentanyl</a:t>
            </a:r>
            <a:r>
              <a:rPr lang="en-US" dirty="0"/>
              <a:t>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1166</TotalTime>
  <Words>1637</Words>
  <Application>Microsoft Office PowerPoint</Application>
  <PresentationFormat>On-screen Show (4:3)</PresentationFormat>
  <Paragraphs>292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PowerPoint Presentation</vt:lpstr>
      <vt:lpstr>PowerPoint Presentation</vt:lpstr>
      <vt:lpstr>MAIN TYPES OF PAIN </vt:lpstr>
      <vt:lpstr>PowerPoint Presentation</vt:lpstr>
      <vt:lpstr>Opioid analgesics</vt:lpstr>
      <vt:lpstr>History of Opioids</vt:lpstr>
      <vt:lpstr>PowerPoint Presentation</vt:lpstr>
      <vt:lpstr>Terminology</vt:lpstr>
      <vt:lpstr>Natural opioids occur in 2 places:</vt:lpstr>
      <vt:lpstr>PowerPoint Presentation</vt:lpstr>
      <vt:lpstr>Introduction - Opioid receptors </vt:lpstr>
      <vt:lpstr>PowerPoint Presentation</vt:lpstr>
      <vt:lpstr>PowerPoint Presentation</vt:lpstr>
      <vt:lpstr>Classification</vt:lpstr>
      <vt:lpstr>PowerPoint Presentation</vt:lpstr>
      <vt:lpstr>Actions of Morphine</vt:lpstr>
      <vt:lpstr>PowerPoint Presentation</vt:lpstr>
      <vt:lpstr>PowerPoint Presentation</vt:lpstr>
      <vt:lpstr>PKs</vt:lpstr>
      <vt:lpstr>Adverse effects</vt:lpstr>
      <vt:lpstr>Acute morphine poisoning -</vt:lpstr>
      <vt:lpstr>Adverse effects</vt:lpstr>
      <vt:lpstr>Precautions and Contraindications</vt:lpstr>
      <vt:lpstr>Interactions</vt:lpstr>
      <vt:lpstr>Uses of opioids</vt:lpstr>
      <vt:lpstr>Antagonists δķ</vt:lpstr>
      <vt:lpstr>Ago-antagonist -Pentazocine</vt:lpstr>
      <vt:lpstr>PowerPoint Presentation</vt:lpstr>
      <vt:lpstr>Butorphanol</vt:lpstr>
      <vt:lpstr>Buprenorphine</vt:lpstr>
      <vt:lpstr>PowerPoint Presentation</vt:lpstr>
      <vt:lpstr>PowerPoint Presentation</vt:lpstr>
      <vt:lpstr>Nalmefene</vt:lpstr>
      <vt:lpstr>Alvimopan, Methylnaltrexone bromide</vt:lpstr>
      <vt:lpstr>Endogenous opiod peptides</vt:lpstr>
      <vt:lpstr>PowerPoint Presentation</vt:lpstr>
      <vt:lpstr>PowerPoint Presentation</vt:lpstr>
      <vt:lpstr>PowerPoint Presentation</vt:lpstr>
    </vt:vector>
  </TitlesOfParts>
  <Company>vmu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pharmacology</dc:creator>
  <cp:lastModifiedBy>sivadr1983@gmail.com</cp:lastModifiedBy>
  <cp:revision>61</cp:revision>
  <dcterms:created xsi:type="dcterms:W3CDTF">2013-01-29T05:01:08Z</dcterms:created>
  <dcterms:modified xsi:type="dcterms:W3CDTF">2020-04-15T10:40:01Z</dcterms:modified>
</cp:coreProperties>
</file>