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03" r:id="rId2"/>
    <p:sldId id="256" r:id="rId3"/>
    <p:sldId id="286" r:id="rId4"/>
    <p:sldId id="261" r:id="rId5"/>
    <p:sldId id="262" r:id="rId6"/>
    <p:sldId id="267" r:id="rId7"/>
    <p:sldId id="268" r:id="rId8"/>
    <p:sldId id="269" r:id="rId9"/>
    <p:sldId id="270" r:id="rId10"/>
    <p:sldId id="272" r:id="rId11"/>
    <p:sldId id="273" r:id="rId12"/>
    <p:sldId id="301" r:id="rId13"/>
    <p:sldId id="274" r:id="rId14"/>
    <p:sldId id="276" r:id="rId15"/>
    <p:sldId id="277" r:id="rId16"/>
    <p:sldId id="302" r:id="rId17"/>
    <p:sldId id="279" r:id="rId18"/>
    <p:sldId id="282" r:id="rId19"/>
    <p:sldId id="283" r:id="rId20"/>
    <p:sldId id="284" r:id="rId21"/>
    <p:sldId id="285" r:id="rId22"/>
    <p:sldId id="287" r:id="rId23"/>
    <p:sldId id="29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CORTICOSTEROIDS</a:t>
            </a:r>
            <a:r>
              <a:rPr lang="en-US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Dr. S.RAJARAM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152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Immuno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supressant</a:t>
            </a:r>
            <a:r>
              <a:rPr lang="en-US" b="1" dirty="0" smtClean="0">
                <a:solidFill>
                  <a:srgbClr val="FF0000"/>
                </a:solidFill>
              </a:rPr>
              <a:t> And Anti-Allergic Action: Corticosteroids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) inhibit synthesis of antibodies, histamine and </a:t>
            </a:r>
            <a:r>
              <a:rPr lang="en-US" b="1" dirty="0" err="1" smtClean="0">
                <a:solidFill>
                  <a:schemeClr val="tx1"/>
                </a:solidFill>
              </a:rPr>
              <a:t>leukotrienes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  ii)Reduces inflammatory reaction especially </a:t>
            </a:r>
            <a:r>
              <a:rPr lang="en-US" b="1" dirty="0" err="1" smtClean="0">
                <a:solidFill>
                  <a:schemeClr val="tx1"/>
                </a:solidFill>
              </a:rPr>
              <a:t>oedma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iii)Potentiate the action of adrenaline.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Kidney: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 steroids promote </a:t>
            </a:r>
            <a:r>
              <a:rPr lang="en-US" b="1" dirty="0" err="1" smtClean="0">
                <a:solidFill>
                  <a:schemeClr val="tx1"/>
                </a:solidFill>
              </a:rPr>
              <a:t>glomerular</a:t>
            </a:r>
            <a:r>
              <a:rPr lang="en-US" b="1" dirty="0" smtClean="0">
                <a:solidFill>
                  <a:schemeClr val="tx1"/>
                </a:solidFill>
              </a:rPr>
              <a:t> filtration.  They are essential to </a:t>
            </a:r>
            <a:r>
              <a:rPr lang="en-US" b="1" dirty="0" smtClean="0">
                <a:solidFill>
                  <a:srgbClr val="FF0000"/>
                </a:solidFill>
              </a:rPr>
              <a:t>excrete a water-load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Even though they are called </a:t>
            </a:r>
            <a:r>
              <a:rPr lang="en-US" b="1" dirty="0" err="1" smtClean="0">
                <a:solidFill>
                  <a:schemeClr val="tx1"/>
                </a:solidFill>
              </a:rPr>
              <a:t>gluco</a:t>
            </a:r>
            <a:r>
              <a:rPr lang="en-US" b="1" dirty="0" smtClean="0">
                <a:solidFill>
                  <a:schemeClr val="tx1"/>
                </a:solidFill>
              </a:rPr>
              <a:t>-corticoids hydrocortisone have mild </a:t>
            </a:r>
            <a:r>
              <a:rPr lang="en-US" b="1" dirty="0" err="1" smtClean="0">
                <a:solidFill>
                  <a:schemeClr val="tx1"/>
                </a:solidFill>
              </a:rPr>
              <a:t>mineralocorticoid</a:t>
            </a:r>
            <a:r>
              <a:rPr lang="en-US" b="1" dirty="0" smtClean="0">
                <a:solidFill>
                  <a:schemeClr val="tx1"/>
                </a:solidFill>
              </a:rPr>
              <a:t> activity →  </a:t>
            </a:r>
            <a:r>
              <a:rPr lang="en-US" b="1" dirty="0" smtClean="0">
                <a:solidFill>
                  <a:srgbClr val="FF0000"/>
                </a:solidFill>
              </a:rPr>
              <a:t>Na . retention and K. excretion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Mineral corticoid </a:t>
            </a:r>
            <a:r>
              <a:rPr lang="en-US" b="1" dirty="0" smtClean="0"/>
              <a:t>of hydrocortisone = 1/1000 </a:t>
            </a:r>
          </a:p>
          <a:p>
            <a:pPr>
              <a:buNone/>
            </a:pPr>
            <a:r>
              <a:rPr lang="en-US" b="1" dirty="0" smtClean="0"/>
              <a:t>    that of </a:t>
            </a:r>
            <a:r>
              <a:rPr lang="en-US" b="1" dirty="0" err="1" smtClean="0"/>
              <a:t>Aldosterone</a:t>
            </a:r>
            <a:r>
              <a:rPr lang="en-US" b="1" dirty="0" smtClean="0"/>
              <a:t>. </a:t>
            </a:r>
          </a:p>
          <a:p>
            <a:endParaRPr lang="en-US" b="1" dirty="0" smtClean="0"/>
          </a:p>
          <a:p>
            <a:r>
              <a:rPr lang="en-US" b="1" dirty="0" smtClean="0"/>
              <a:t>Synthetic </a:t>
            </a:r>
            <a:r>
              <a:rPr lang="en-US" b="1" dirty="0" err="1" smtClean="0"/>
              <a:t>Glucocorticoids</a:t>
            </a:r>
            <a:r>
              <a:rPr lang="en-US" b="1" dirty="0" smtClean="0"/>
              <a:t> like </a:t>
            </a:r>
            <a:r>
              <a:rPr lang="en-US" b="1" dirty="0" err="1" smtClean="0"/>
              <a:t>Dexamethasone</a:t>
            </a:r>
            <a:r>
              <a:rPr lang="en-US" b="1" dirty="0" smtClean="0"/>
              <a:t> or </a:t>
            </a:r>
            <a:r>
              <a:rPr lang="en-US" b="1" dirty="0" err="1" smtClean="0"/>
              <a:t>Betamethasone</a:t>
            </a:r>
            <a:r>
              <a:rPr lang="en-US" b="1" dirty="0" smtClean="0"/>
              <a:t> have no miner ale corticoid activity.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685800"/>
            <a:ext cx="8610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Untoward </a:t>
            </a:r>
            <a:r>
              <a:rPr lang="en-US" sz="3600" b="1" dirty="0" err="1" smtClean="0">
                <a:solidFill>
                  <a:srgbClr val="FF0000"/>
                </a:solidFill>
              </a:rPr>
              <a:t>Effects:</a:t>
            </a:r>
            <a:r>
              <a:rPr lang="en-US" b="1" dirty="0" err="1" smtClean="0">
                <a:solidFill>
                  <a:srgbClr val="FF0000"/>
                </a:solidFill>
              </a:rPr>
              <a:t>HPA</a:t>
            </a:r>
            <a:r>
              <a:rPr lang="en-US" b="1" dirty="0" smtClean="0">
                <a:solidFill>
                  <a:srgbClr val="FF0000"/>
                </a:solidFill>
              </a:rPr>
              <a:t> Axis suppression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Hypothalomo</a:t>
            </a:r>
            <a:r>
              <a:rPr lang="en-US" b="1" dirty="0" smtClean="0">
                <a:solidFill>
                  <a:schemeClr val="tx1"/>
                </a:solidFill>
              </a:rPr>
              <a:t>   Pituitary  Adrenal Axis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Corticosteroids inhibit secretion of ACTH by suppressing H.P.A axis→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Adrenocortical</a:t>
            </a:r>
            <a:r>
              <a:rPr lang="en-US" b="1" dirty="0" smtClean="0">
                <a:solidFill>
                  <a:schemeClr val="tx1"/>
                </a:solidFill>
              </a:rPr>
              <a:t> atrophy. Patients cannot tide over stress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Measures to minimize suppression of H.P.A axis   </a:t>
            </a:r>
            <a:r>
              <a:rPr lang="en-US" b="1" dirty="0" smtClean="0">
                <a:solidFill>
                  <a:schemeClr val="tx1"/>
                </a:solidFill>
              </a:rPr>
              <a:t>Give only minimum dose </a:t>
            </a:r>
          </a:p>
          <a:p>
            <a:pPr lvl="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Give the total dose in the morning on alternate days.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In asthma use </a:t>
            </a:r>
            <a:r>
              <a:rPr lang="en-US" b="1" dirty="0" err="1" smtClean="0">
                <a:solidFill>
                  <a:schemeClr val="tx1"/>
                </a:solidFill>
              </a:rPr>
              <a:t>Beclomethasone</a:t>
            </a:r>
            <a:r>
              <a:rPr lang="en-US" b="1" dirty="0" smtClean="0">
                <a:solidFill>
                  <a:schemeClr val="tx1"/>
                </a:solidFill>
              </a:rPr>
              <a:t> inhalation.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Hyper functioning of adrenal cortex </a:t>
            </a:r>
            <a:r>
              <a:rPr lang="en-US" b="1" dirty="0" smtClean="0">
                <a:solidFill>
                  <a:srgbClr val="FF0000"/>
                </a:solidFill>
              </a:rPr>
              <a:t>→ Cushing’s syndrome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rgbClr val="FF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 Carbohydrate Metabolism: Steroid dia</a:t>
            </a:r>
            <a:r>
              <a:rPr lang="en-US" dirty="0" smtClean="0">
                <a:solidFill>
                  <a:srgbClr val="FF0000"/>
                </a:solidFill>
              </a:rPr>
              <a:t>betes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Fat Metabolism: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Central obesity [Buffalo type ] with moon face and buffalo hump.</a:t>
            </a:r>
            <a:endParaRPr lang="en-US" sz="4400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G.I.T: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Corticosteroids  may produce peptic ulcer by increasing acid and Pepsin secretion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reducing mucosal resistance.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Skeletal Muscle:</a:t>
            </a:r>
            <a:r>
              <a:rPr lang="en-US" b="1" dirty="0" smtClean="0">
                <a:solidFill>
                  <a:schemeClr val="tx1"/>
                </a:solidFill>
              </a:rPr>
              <a:t>	Skeletal Muscle  weakness..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and </a:t>
            </a:r>
            <a:r>
              <a:rPr lang="en-US" b="1" dirty="0" err="1" smtClean="0">
                <a:solidFill>
                  <a:schemeClr val="tx1"/>
                </a:solidFill>
              </a:rPr>
              <a:t>Myopathy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Growth retardation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Foetal</a:t>
            </a:r>
            <a:r>
              <a:rPr lang="en-US" b="1" dirty="0" smtClean="0">
                <a:solidFill>
                  <a:srgbClr val="FF0000"/>
                </a:solidFill>
              </a:rPr>
              <a:t> abnormalities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Bone: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Osteoporosis </a:t>
            </a:r>
            <a:r>
              <a:rPr lang="en-US" b="1" dirty="0" smtClean="0"/>
              <a:t>→ Compression fracture of vertebra and fracture of long bones.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Linear growth </a:t>
            </a:r>
            <a:r>
              <a:rPr lang="en-US" b="1" dirty="0" smtClean="0"/>
              <a:t>→ may be arrested in growing children due to inhibition of proliferation of </a:t>
            </a:r>
            <a:r>
              <a:rPr lang="en-US" b="1" dirty="0" err="1" smtClean="0"/>
              <a:t>epiphyseal</a:t>
            </a:r>
            <a:r>
              <a:rPr lang="en-US" b="1" dirty="0" smtClean="0"/>
              <a:t> cartilage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Eyes: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Prolonged topical use may cause glaucoma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5800"/>
            <a:ext cx="8534400" cy="4572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Anti-Inflammatory and </a:t>
            </a:r>
            <a:r>
              <a:rPr lang="en-US" b="1" dirty="0" err="1" smtClean="0">
                <a:solidFill>
                  <a:srgbClr val="FF0000"/>
                </a:solidFill>
              </a:rPr>
              <a:t>Immunosuppresant</a:t>
            </a:r>
            <a:r>
              <a:rPr lang="en-US" b="1" dirty="0" smtClean="0">
                <a:solidFill>
                  <a:srgbClr val="FF0000"/>
                </a:solidFill>
              </a:rPr>
              <a:t> effects: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Increase susceptibility to infection Aggravate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preexisting infections like T.B.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Psychiatric disturbances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cap="all" dirty="0" smtClean="0">
                <a:solidFill>
                  <a:srgbClr val="FF0000"/>
                </a:solidFill>
              </a:rPr>
              <a:t>Indications of Corticosteroids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 </a:t>
            </a:r>
            <a:r>
              <a:rPr lang="en-US" b="1" dirty="0" err="1" smtClean="0">
                <a:solidFill>
                  <a:srgbClr val="FF0000"/>
                </a:solidFill>
              </a:rPr>
              <a:t>I.Addison’s</a:t>
            </a:r>
            <a:r>
              <a:rPr lang="en-US" b="1" dirty="0" smtClean="0">
                <a:solidFill>
                  <a:srgbClr val="FF0000"/>
                </a:solidFill>
              </a:rPr>
              <a:t>  Disease: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Hydrocortisone…. 25mg+                 daily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Fludrocortisone</a:t>
            </a:r>
            <a:r>
              <a:rPr lang="en-US" b="1" dirty="0" smtClean="0">
                <a:solidFill>
                  <a:schemeClr val="tx1"/>
                </a:solidFill>
              </a:rPr>
              <a:t> ….. 0.1mg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Aldosterone</a:t>
            </a:r>
            <a:r>
              <a:rPr lang="en-US" b="1" dirty="0" smtClean="0">
                <a:solidFill>
                  <a:schemeClr val="tx1"/>
                </a:solidFill>
              </a:rPr>
              <a:t>….. not used because of low oral bioavailability…. Undergoes extensive first pass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metabolism.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II. Allergic 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Status asthmatic us, Allergic inhibits Anaphylactic shock, sterol sickness  </a:t>
            </a:r>
            <a:r>
              <a:rPr lang="en-US" b="1" dirty="0" err="1" smtClean="0">
                <a:solidFill>
                  <a:schemeClr val="tx1"/>
                </a:solidFill>
              </a:rPr>
              <a:t>Angioneurotic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edema.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III. Rheumatic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Acute Rheumatic fever, Rheumatoid arthritis.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IV. Connective Tissue Disorders: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Disseminated lupus </a:t>
            </a:r>
            <a:r>
              <a:rPr lang="en-US" b="1" dirty="0" err="1" smtClean="0">
                <a:solidFill>
                  <a:schemeClr val="tx1"/>
                </a:solidFill>
              </a:rPr>
              <a:t>erythamatosus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periarteritis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nodosa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312033"/>
            <a:ext cx="4114800" cy="68480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Glucocorticoids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Natural :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Cortisone    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Hydrocortisone     -  25mg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Synthetic:</a:t>
            </a:r>
          </a:p>
          <a:p>
            <a:pPr>
              <a:spcAft>
                <a:spcPts val="1000"/>
              </a:spcAft>
            </a:pP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Prednisolone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-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5 -10mg</a:t>
            </a:r>
            <a:endParaRPr lang="en-US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Dexamethasone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- 0.75mg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Betamethasone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-  0.75 mg</a:t>
            </a:r>
          </a:p>
          <a:p>
            <a:pPr>
              <a:spcAft>
                <a:spcPts val="1000"/>
              </a:spcAft>
            </a:pPr>
            <a:endParaRPr lang="en-US" sz="2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US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228600"/>
            <a:ext cx="4572000" cy="51706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Mineralocorticoids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Natural :</a:t>
            </a:r>
          </a:p>
          <a:p>
            <a:pPr>
              <a:spcAft>
                <a:spcPts val="1000"/>
              </a:spcAft>
            </a:pP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Desoxycorticosterone</a:t>
            </a:r>
            <a:endParaRPr lang="en-US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Aldosterone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….[ Not used because oral bioavailability is low and difficult to regulate the dose]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Synthetic:</a:t>
            </a:r>
          </a:p>
          <a:p>
            <a:pPr>
              <a:spcAft>
                <a:spcPts val="1000"/>
              </a:spcAft>
            </a:pP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Fludrocortisone</a:t>
            </a:r>
            <a:endParaRPr lang="en-US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US" sz="2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04800" y="228600"/>
            <a:ext cx="8458200" cy="5333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V.Skin</a:t>
            </a:r>
            <a:r>
              <a:rPr lang="en-US" b="1" dirty="0" smtClean="0">
                <a:solidFill>
                  <a:srgbClr val="FF0000"/>
                </a:solidFill>
              </a:rPr>
              <a:t>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Allergic dermatitis, Allergic eczema Acute drug </a:t>
            </a:r>
            <a:r>
              <a:rPr lang="en-US" b="1" dirty="0" err="1" smtClean="0">
                <a:solidFill>
                  <a:schemeClr val="tx1"/>
                </a:solidFill>
              </a:rPr>
              <a:t>erupion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exfolative</a:t>
            </a:r>
            <a:r>
              <a:rPr lang="en-US" b="1" dirty="0" smtClean="0">
                <a:solidFill>
                  <a:schemeClr val="tx1"/>
                </a:solidFill>
              </a:rPr>
              <a:t> dermatitis Stevens Johnson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syndrome.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VI.Blood</a:t>
            </a:r>
            <a:r>
              <a:rPr lang="en-US" b="1" dirty="0" smtClean="0">
                <a:solidFill>
                  <a:srgbClr val="FF0000"/>
                </a:solidFill>
              </a:rPr>
              <a:t>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Hemolytic anemia, Leukemia ,Thrombocytopenia.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VII. Gastrointestinal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Methylprednisolone</a:t>
            </a:r>
            <a:r>
              <a:rPr lang="en-US" b="1" dirty="0" smtClean="0">
                <a:solidFill>
                  <a:schemeClr val="tx1"/>
                </a:solidFill>
              </a:rPr>
              <a:t> is given as retention enema  ulcerative Colitis, Regional enteritis &amp; </a:t>
            </a:r>
            <a:r>
              <a:rPr lang="en-US" b="1" dirty="0" err="1" smtClean="0">
                <a:solidFill>
                  <a:schemeClr val="tx1"/>
                </a:solidFill>
              </a:rPr>
              <a:t>Malabsorption</a:t>
            </a:r>
            <a:r>
              <a:rPr lang="en-US" b="1" smtClean="0">
                <a:solidFill>
                  <a:schemeClr val="tx1"/>
                </a:solidFill>
              </a:rPr>
              <a:t> syndrome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</a:rPr>
              <a:t>VIII.Kidney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chemeClr val="tx1"/>
                </a:solidFill>
              </a:rPr>
              <a:t>       </a:t>
            </a:r>
            <a:r>
              <a:rPr lang="en-US" b="1" dirty="0" err="1" smtClean="0">
                <a:solidFill>
                  <a:schemeClr val="tx1"/>
                </a:solidFill>
              </a:rPr>
              <a:t>Nephrotic</a:t>
            </a:r>
            <a:r>
              <a:rPr lang="en-US" b="1" dirty="0" smtClean="0">
                <a:solidFill>
                  <a:schemeClr val="tx1"/>
                </a:solidFill>
              </a:rPr>
              <a:t> syndrome. 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IX </a:t>
            </a:r>
            <a:r>
              <a:rPr lang="en-US" b="1" dirty="0" smtClean="0">
                <a:solidFill>
                  <a:srgbClr val="FF0000"/>
                </a:solidFill>
              </a:rPr>
              <a:t>. Eye Diseases: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Allergic and inflammatory eye diseases like Ac. </a:t>
            </a:r>
            <a:r>
              <a:rPr lang="en-US" b="1" dirty="0" err="1" smtClean="0">
                <a:solidFill>
                  <a:schemeClr val="tx1"/>
                </a:solidFill>
              </a:rPr>
              <a:t>Uveitis</a:t>
            </a:r>
            <a:r>
              <a:rPr lang="en-US" b="1" dirty="0" smtClean="0">
                <a:solidFill>
                  <a:schemeClr val="tx1"/>
                </a:solidFill>
              </a:rPr>
              <a:t>, optic neuritis..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X. Malignancy: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Acute  Leukemia, Malignant lymphomas.</a:t>
            </a:r>
          </a:p>
          <a:p>
            <a:pPr algn="l">
              <a:buFont typeface="Arial" pitchFamily="34" charset="0"/>
              <a:buChar char="•"/>
            </a:pPr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XI.Infectious</a:t>
            </a:r>
            <a:r>
              <a:rPr lang="en-US" b="1" dirty="0" smtClean="0">
                <a:solidFill>
                  <a:srgbClr val="FF0000"/>
                </a:solidFill>
              </a:rPr>
              <a:t> Diseases:</a:t>
            </a:r>
          </a:p>
          <a:p>
            <a:r>
              <a:rPr lang="en-US" b="1" dirty="0" err="1" smtClean="0"/>
              <a:t>Tuberculous</a:t>
            </a:r>
            <a:r>
              <a:rPr lang="en-US" b="1" dirty="0" smtClean="0"/>
              <a:t> </a:t>
            </a:r>
            <a:r>
              <a:rPr lang="en-US" b="1" dirty="0" err="1" smtClean="0"/>
              <a:t>Menigitis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 Bone tuberculosis </a:t>
            </a:r>
          </a:p>
          <a:p>
            <a:r>
              <a:rPr lang="en-US" b="1" dirty="0" smtClean="0"/>
              <a:t>Sever pulmonary tuberculosis.</a:t>
            </a:r>
          </a:p>
          <a:p>
            <a:endParaRPr lang="en-US" b="1" dirty="0" smtClean="0"/>
          </a:p>
          <a:p>
            <a:r>
              <a:rPr lang="en-US" b="1" dirty="0" smtClean="0"/>
              <a:t>Corticosteroids </a:t>
            </a:r>
            <a:r>
              <a:rPr lang="en-US" b="1" dirty="0" smtClean="0">
                <a:solidFill>
                  <a:srgbClr val="FF0000"/>
                </a:solidFill>
              </a:rPr>
              <a:t>should not be given alone</a:t>
            </a:r>
            <a:r>
              <a:rPr lang="en-US" b="1" dirty="0" smtClean="0"/>
              <a:t>.  They should always be combined with antimicrobials.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685800"/>
            <a:ext cx="84582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>
            <a:normAutofit/>
          </a:bodyPr>
          <a:lstStyle/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pPr>
              <a:buNone/>
            </a:pPr>
            <a:r>
              <a:rPr lang="en-US" sz="4800" b="1" dirty="0" smtClean="0"/>
              <a:t>         THANK YOU</a:t>
            </a:r>
            <a:endParaRPr lang="en-US" sz="4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685800"/>
            <a:ext cx="84582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Androgens 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→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Dehydroepiandrosterone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[DEA]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Androstenedione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and small amounts of Testosterone.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Estrogens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→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Estradiol</a:t>
            </a:r>
            <a:endParaRPr lang="en-US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Progestins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→ </a:t>
            </a:r>
            <a:r>
              <a:rPr lang="en-US" sz="2800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Pregnenolone</a:t>
            </a:r>
            <a:r>
              <a:rPr lang="en-US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progesterone,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SEX HORMONES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0"/>
            <a:ext cx="8991600" cy="6400800"/>
          </a:xfrm>
        </p:spPr>
        <p:txBody>
          <a:bodyPr>
            <a:normAutofit/>
          </a:bodyPr>
          <a:lstStyle/>
          <a:p>
            <a:pPr lvl="3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Regulation-</a:t>
            </a:r>
          </a:p>
          <a:p>
            <a:pPr lvl="3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Increase secretion of    </a:t>
            </a:r>
            <a:r>
              <a:rPr lang="en-US" sz="2800" b="1" dirty="0" err="1" smtClean="0">
                <a:solidFill>
                  <a:schemeClr val="tx1"/>
                </a:solidFill>
              </a:rPr>
              <a:t>glucocorticoids</a:t>
            </a:r>
            <a:r>
              <a:rPr lang="en-US" sz="2800" b="1" dirty="0" smtClean="0">
                <a:solidFill>
                  <a:schemeClr val="tx1"/>
                </a:solidFill>
              </a:rPr>
              <a:t> by acting through cerebral cortex.</a:t>
            </a:r>
          </a:p>
          <a:p>
            <a:pPr lvl="3" algn="l"/>
            <a:r>
              <a:rPr lang="en-US" sz="2800" b="1" dirty="0" smtClean="0">
                <a:solidFill>
                  <a:schemeClr val="tx1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Stress</a:t>
            </a:r>
            <a:r>
              <a:rPr lang="en-US" b="1" dirty="0" smtClean="0">
                <a:solidFill>
                  <a:schemeClr val="tx1"/>
                </a:solidFill>
              </a:rPr>
              <a:t> releases inhibitory influence of cerebral cortex on hypothalamus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CRF+</a:t>
            </a:r>
            <a:r>
              <a:rPr lang="en-US" b="1" dirty="0" smtClean="0">
                <a:solidFill>
                  <a:schemeClr val="tx1"/>
                </a:solidFill>
              </a:rPr>
              <a:t>++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 </a:t>
            </a:r>
            <a:r>
              <a:rPr lang="en-US" b="1" dirty="0" smtClean="0">
                <a:solidFill>
                  <a:srgbClr val="FF0000"/>
                </a:solidFill>
              </a:rPr>
              <a:t>ACTH </a:t>
            </a:r>
            <a:r>
              <a:rPr lang="en-US" b="1" dirty="0" smtClean="0">
                <a:solidFill>
                  <a:schemeClr val="tx1"/>
                </a:solidFill>
              </a:rPr>
              <a:t>secretion </a:t>
            </a:r>
            <a:r>
              <a:rPr lang="en-US" dirty="0" smtClean="0">
                <a:solidFill>
                  <a:schemeClr val="tx1"/>
                </a:solidFill>
              </a:rPr>
              <a:t>+++ 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0000"/>
                </a:solidFill>
              </a:rPr>
              <a:t>Glucocorticoids</a:t>
            </a:r>
            <a:r>
              <a:rPr lang="en-US" sz="2800" b="1" dirty="0" smtClean="0">
                <a:solidFill>
                  <a:schemeClr val="tx1"/>
                </a:solidFill>
              </a:rPr>
              <a:t> +++ </a:t>
            </a:r>
            <a:r>
              <a:rPr lang="en-US" dirty="0" smtClean="0">
                <a:solidFill>
                  <a:schemeClr val="tx1"/>
                </a:solidFill>
              </a:rPr>
              <a:t> Secretion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rgbClr val="FF0000"/>
                </a:solidFill>
              </a:rPr>
              <a:t>Glucocorticoids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</a:rPr>
              <a:t> </a:t>
            </a:r>
            <a:r>
              <a:rPr lang="en-US" sz="3200" b="1" dirty="0" smtClean="0">
                <a:solidFill>
                  <a:srgbClr val="FF0000"/>
                </a:solidFill>
              </a:rPr>
              <a:t>Mechanism of action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lvl="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Corticosteroids combine with steroid receptors in the cytoplasm and</a:t>
            </a:r>
          </a:p>
          <a:p>
            <a:pPr lvl="0"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regulate synthesis of certain proteins, </a:t>
            </a:r>
          </a:p>
          <a:p>
            <a:pPr lvl="0"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which regulate metabolic functions.</a:t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Actions of Corticosteroids [</a:t>
            </a:r>
            <a:r>
              <a:rPr lang="en-US" b="1" dirty="0" err="1" smtClean="0">
                <a:solidFill>
                  <a:srgbClr val="FF0000"/>
                </a:solidFill>
              </a:rPr>
              <a:t>Glucocorticoids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 Carbohydrate Metabolism: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They promote </a:t>
            </a:r>
            <a:r>
              <a:rPr lang="en-US" b="1" dirty="0" err="1" smtClean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) </a:t>
            </a:r>
            <a:r>
              <a:rPr lang="en-US" b="1" dirty="0" err="1" smtClean="0">
                <a:solidFill>
                  <a:schemeClr val="tx1"/>
                </a:solidFill>
              </a:rPr>
              <a:t>Gluconeogenesis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andGlycogenolysis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Antagonise</a:t>
            </a:r>
            <a:r>
              <a:rPr lang="en-US" b="1" dirty="0" smtClean="0">
                <a:solidFill>
                  <a:schemeClr val="tx1"/>
                </a:solidFill>
              </a:rPr>
              <a:t> insulin and inhibit peripheral oxidation of carbohydrates.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 Long term use→ Steroid diabetes.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</a:rPr>
              <a:t>Coritcosteroids</a:t>
            </a:r>
            <a:r>
              <a:rPr lang="en-US" b="1" dirty="0" smtClean="0">
                <a:solidFill>
                  <a:schemeClr val="tx1"/>
                </a:solidFill>
              </a:rPr>
              <a:t> promote release of insulin from β cells.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Protein Metabolism: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Skeletal muscle protein  → amino acids but in the liver  </a:t>
            </a:r>
            <a:r>
              <a:rPr lang="en-US" b="1" dirty="0" err="1" smtClean="0">
                <a:solidFill>
                  <a:schemeClr val="tx1"/>
                </a:solidFill>
              </a:rPr>
              <a:t>corcticosteroids</a:t>
            </a:r>
            <a:r>
              <a:rPr lang="en-US" b="1" dirty="0" smtClean="0">
                <a:solidFill>
                  <a:schemeClr val="tx1"/>
                </a:solidFill>
              </a:rPr>
              <a:t>  enhance protein synthesis.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Protein catabolism → wasting of muscles,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Osteoporosis.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Fat Metabolism: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Cause obesity [buffalo type] increase cholesterol level.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Blood:</a:t>
            </a:r>
            <a:r>
              <a:rPr lang="en-US" b="1" dirty="0" smtClean="0">
                <a:solidFill>
                  <a:schemeClr val="tx1"/>
                </a:solidFill>
              </a:rPr>
              <a:t> Increases </a:t>
            </a:r>
            <a:r>
              <a:rPr lang="en-US" b="1" dirty="0" err="1" smtClean="0">
                <a:solidFill>
                  <a:schemeClr val="tx1"/>
                </a:solidFill>
              </a:rPr>
              <a:t>coagulability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Lymphoid Tissues: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corticosteroids → Lyses of lymphoid  tissues and lymphocytes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Blood cells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Increase </a:t>
            </a:r>
            <a:r>
              <a:rPr lang="en-US" b="1" dirty="0" smtClean="0">
                <a:solidFill>
                  <a:schemeClr val="tx1"/>
                </a:solidFill>
              </a:rPr>
              <a:t> -   Granulocytes, </a:t>
            </a:r>
            <a:r>
              <a:rPr lang="en-US" b="1" dirty="0" err="1" smtClean="0">
                <a:solidFill>
                  <a:schemeClr val="tx1"/>
                </a:solidFill>
              </a:rPr>
              <a:t>Thrombocytes,Erythrocytes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Decrease</a:t>
            </a:r>
            <a:r>
              <a:rPr lang="en-US" b="1" dirty="0" smtClean="0">
                <a:solidFill>
                  <a:schemeClr val="tx1"/>
                </a:solidFill>
              </a:rPr>
              <a:t> Lymphocytes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Eosinophils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685799"/>
            <a:ext cx="86868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Ant inflammatory Action: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	Inflammation is suppressed by corticosteroids  by inhibiting prostaglandin synthesis. 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steroids </a:t>
            </a:r>
            <a:r>
              <a:rPr lang="en-US" b="1" dirty="0" smtClean="0">
                <a:solidFill>
                  <a:srgbClr val="FF0000"/>
                </a:solidFill>
              </a:rPr>
              <a:t>inhibit </a:t>
            </a:r>
            <a:r>
              <a:rPr lang="en-US" b="1" dirty="0" err="1" smtClean="0">
                <a:solidFill>
                  <a:srgbClr val="FF0000"/>
                </a:solidFill>
              </a:rPr>
              <a:t>phospholipase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which convert Phospholipids to </a:t>
            </a:r>
            <a:r>
              <a:rPr lang="en-US" b="1" dirty="0" err="1" smtClean="0">
                <a:solidFill>
                  <a:schemeClr val="tx1"/>
                </a:solidFill>
              </a:rPr>
              <a:t>arachidonic</a:t>
            </a:r>
            <a:r>
              <a:rPr lang="en-US" b="1" dirty="0" smtClean="0">
                <a:solidFill>
                  <a:schemeClr val="tx1"/>
                </a:solidFill>
              </a:rPr>
              <a:t> acid.</a:t>
            </a:r>
            <a:r>
              <a:rPr lang="en-US" b="1" dirty="0" smtClean="0"/>
              <a:t> 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/>
          </a:p>
          <a:p>
            <a:pPr algn="l">
              <a:buFont typeface="Arial" pitchFamily="34" charset="0"/>
              <a:buChar char="•"/>
            </a:pPr>
            <a:r>
              <a:rPr lang="en-US" b="1" dirty="0" smtClean="0"/>
              <a:t>Inflammation is a protective reaction of the body for resisting infection. 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/>
              <a:t> The anti inflammatory effect mask symptoms of infections . 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713</TotalTime>
  <Words>440</Words>
  <Application>Microsoft Office PowerPoint</Application>
  <PresentationFormat>On-screen Show (4:3)</PresentationFormat>
  <Paragraphs>152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Lucida Sans Unicode</vt:lpstr>
      <vt:lpstr>Times New Roman</vt:lpstr>
      <vt:lpstr>Verdana</vt:lpstr>
      <vt:lpstr>Wingdings 2</vt:lpstr>
      <vt:lpstr>Wingdings 3</vt:lpstr>
      <vt:lpstr>Concourse</vt:lpstr>
      <vt:lpstr>CORTICOSTEROIDS </vt:lpstr>
      <vt:lpstr>PowerPoint Presentation</vt:lpstr>
      <vt:lpstr> SEX HORMONES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PHARMACOLOGY</dc:creator>
  <cp:lastModifiedBy>DeanOffice</cp:lastModifiedBy>
  <cp:revision>179</cp:revision>
  <dcterms:created xsi:type="dcterms:W3CDTF">2006-08-16T00:00:00Z</dcterms:created>
  <dcterms:modified xsi:type="dcterms:W3CDTF">2020-04-29T09:07:31Z</dcterms:modified>
</cp:coreProperties>
</file>