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257" r:id="rId38"/>
    <p:sldId id="258" r:id="rId39"/>
    <p:sldId id="259" r:id="rId40"/>
    <p:sldId id="260" r:id="rId41"/>
    <p:sldId id="261" r:id="rId42"/>
    <p:sldId id="262" r:id="rId43"/>
    <p:sldId id="263" r:id="rId44"/>
    <p:sldId id="269" r:id="rId45"/>
    <p:sldId id="264" r:id="rId46"/>
    <p:sldId id="265" r:id="rId47"/>
    <p:sldId id="276" r:id="rId48"/>
    <p:sldId id="266" r:id="rId49"/>
    <p:sldId id="267" r:id="rId50"/>
    <p:sldId id="270" r:id="rId51"/>
    <p:sldId id="271" r:id="rId52"/>
    <p:sldId id="272" r:id="rId53"/>
    <p:sldId id="273" r:id="rId54"/>
    <p:sldId id="278" r:id="rId55"/>
    <p:sldId id="277" r:id="rId56"/>
    <p:sldId id="268" r:id="rId57"/>
    <p:sldId id="27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6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2AA327-5551-43FF-A069-5EC5F83EB7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FAEF-494C-4A61-91D3-76FE36E3C9A1}" type="datetimeFigureOut">
              <a:rPr lang="en-US" smtClean="0"/>
              <a:pPr/>
              <a:t>4/1/2020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4EDD-A59B-43DE-A511-508B5EF5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70" y="2071678"/>
            <a:ext cx="7772400" cy="1470025"/>
          </a:xfrm>
        </p:spPr>
        <p:txBody>
          <a:bodyPr>
            <a:normAutofit/>
          </a:bodyPr>
          <a:lstStyle/>
          <a:p>
            <a:r>
              <a:rPr lang="en-IN" sz="7200" b="1">
                <a:solidFill>
                  <a:srgbClr val="C00000"/>
                </a:solidFill>
              </a:rPr>
              <a:t>ANTI EPILEPTICS</a:t>
            </a:r>
            <a:endParaRPr lang="en-IN" sz="7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Mechanism of Action of </a:t>
            </a:r>
            <a:r>
              <a:rPr lang="en-IN" dirty="0" err="1">
                <a:solidFill>
                  <a:srgbClr val="FF0000"/>
                </a:solidFill>
              </a:rPr>
              <a:t>Antiepileptics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>
                <a:solidFill>
                  <a:srgbClr val="0070C0"/>
                </a:solidFill>
              </a:rPr>
              <a:t>Inhibition of use dependent Na channels:</a:t>
            </a:r>
          </a:p>
          <a:p>
            <a:pPr marL="0" indent="0">
              <a:buNone/>
            </a:pPr>
            <a:r>
              <a:rPr lang="en-IN" dirty="0"/>
              <a:t>          Phenytoin            Carbamazepine        	Valproate		</a:t>
            </a:r>
            <a:r>
              <a:rPr lang="en-IN" dirty="0" err="1"/>
              <a:t>Topiramate</a:t>
            </a:r>
            <a:r>
              <a:rPr lang="en-IN" dirty="0"/>
              <a:t>            	</a:t>
            </a:r>
            <a:r>
              <a:rPr lang="en-IN" dirty="0" err="1"/>
              <a:t>Lamotrigine</a:t>
            </a:r>
            <a:r>
              <a:rPr lang="en-IN" dirty="0"/>
              <a:t> </a:t>
            </a:r>
          </a:p>
          <a:p>
            <a:r>
              <a:rPr lang="en-IN" dirty="0">
                <a:solidFill>
                  <a:srgbClr val="0070C0"/>
                </a:solidFill>
              </a:rPr>
              <a:t>Enhancement of </a:t>
            </a:r>
            <a:r>
              <a:rPr lang="en-IN" dirty="0" err="1">
                <a:solidFill>
                  <a:srgbClr val="0070C0"/>
                </a:solidFill>
              </a:rPr>
              <a:t>GABAnergic</a:t>
            </a:r>
            <a:r>
              <a:rPr lang="en-IN" dirty="0">
                <a:solidFill>
                  <a:srgbClr val="0070C0"/>
                </a:solidFill>
              </a:rPr>
              <a:t> action :</a:t>
            </a:r>
          </a:p>
          <a:p>
            <a:pPr marL="0" indent="0">
              <a:buNone/>
            </a:pPr>
            <a:r>
              <a:rPr lang="en-IN" dirty="0"/>
              <a:t>           BZD – facilitates GABA</a:t>
            </a:r>
          </a:p>
          <a:p>
            <a:pPr marL="0" indent="0">
              <a:buNone/>
            </a:pPr>
            <a:r>
              <a:rPr lang="en-IN" dirty="0"/>
              <a:t>           </a:t>
            </a:r>
            <a:r>
              <a:rPr lang="en-IN" dirty="0" err="1"/>
              <a:t>Phenobarbitone</a:t>
            </a:r>
            <a:r>
              <a:rPr lang="en-IN" dirty="0"/>
              <a:t> – facilitates as well as mimics 							GABA</a:t>
            </a:r>
          </a:p>
          <a:p>
            <a:pPr marL="0" indent="0">
              <a:buNone/>
            </a:pPr>
            <a:r>
              <a:rPr lang="en-IN" dirty="0"/>
              <a:t>            Valproate – (+) GAD, (-) GABA-T</a:t>
            </a:r>
          </a:p>
        </p:txBody>
      </p:sp>
    </p:spTree>
    <p:extLst>
      <p:ext uri="{BB962C8B-B14F-4D97-AF65-F5344CB8AC3E}">
        <p14:creationId xmlns:p14="http://schemas.microsoft.com/office/powerpoint/2010/main" val="400382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drhemu255\Pictures\20140404_10023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1449" r="4853" b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3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           </a:t>
            </a:r>
            <a:r>
              <a:rPr lang="en-IN" dirty="0" err="1"/>
              <a:t>Vigabatrin</a:t>
            </a:r>
            <a:r>
              <a:rPr lang="en-IN" dirty="0"/>
              <a:t> - (-) GABA-T</a:t>
            </a:r>
          </a:p>
          <a:p>
            <a:pPr marL="0" indent="0">
              <a:buNone/>
            </a:pPr>
            <a:r>
              <a:rPr lang="en-IN" dirty="0"/>
              <a:t>           Gabapentin – promotes GABA release </a:t>
            </a:r>
          </a:p>
          <a:p>
            <a:pPr marL="0" indent="0">
              <a:buNone/>
            </a:pPr>
            <a:r>
              <a:rPr lang="en-IN" dirty="0"/>
              <a:t>           </a:t>
            </a:r>
            <a:r>
              <a:rPr lang="en-IN" dirty="0" err="1"/>
              <a:t>Tiagabine</a:t>
            </a:r>
            <a:r>
              <a:rPr lang="en-IN" dirty="0"/>
              <a:t> – blocks uptake of GABA into 							neurons</a:t>
            </a:r>
          </a:p>
          <a:p>
            <a:r>
              <a:rPr lang="en-IN" dirty="0">
                <a:solidFill>
                  <a:srgbClr val="0070C0"/>
                </a:solidFill>
              </a:rPr>
              <a:t>Blockade of NMDA and AMPA receptors:</a:t>
            </a:r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dirty="0" err="1"/>
              <a:t>Felbamate</a:t>
            </a:r>
            <a:r>
              <a:rPr lang="en-IN" dirty="0"/>
              <a:t> – blocks NMDA receptors</a:t>
            </a:r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dirty="0" err="1"/>
              <a:t>Phenobarbitone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dirty="0" err="1"/>
              <a:t>Topiramate</a:t>
            </a:r>
            <a:r>
              <a:rPr lang="en-IN" dirty="0"/>
              <a:t>                  blocks AMPA receptors</a:t>
            </a:r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dirty="0" err="1"/>
              <a:t>Lamotrigine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    Valproate – inhibits glutamate synthesis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578010" y="3645024"/>
            <a:ext cx="648072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60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Blockade of voltage gated N-type of Ca channels :     </a:t>
            </a:r>
          </a:p>
          <a:p>
            <a:pPr marL="0" indent="0">
              <a:buNone/>
            </a:pPr>
            <a:r>
              <a:rPr lang="en-IN" dirty="0"/>
              <a:t>              </a:t>
            </a:r>
            <a:r>
              <a:rPr lang="en-IN" dirty="0" err="1"/>
              <a:t>Lamotrigine</a:t>
            </a:r>
            <a:r>
              <a:rPr lang="en-IN" dirty="0"/>
              <a:t>          Gabapentin</a:t>
            </a:r>
          </a:p>
          <a:p>
            <a:r>
              <a:rPr lang="en-IN" dirty="0">
                <a:solidFill>
                  <a:srgbClr val="0070C0"/>
                </a:solidFill>
              </a:rPr>
              <a:t>Selective binding to synaptic vesicular protein: </a:t>
            </a:r>
          </a:p>
          <a:p>
            <a:pPr marL="0" indent="0">
              <a:buNone/>
            </a:pPr>
            <a:r>
              <a:rPr lang="en-IN" dirty="0"/>
              <a:t>               </a:t>
            </a:r>
            <a:r>
              <a:rPr lang="en-IN" dirty="0" err="1"/>
              <a:t>Levetiracetam</a:t>
            </a:r>
            <a:r>
              <a:rPr lang="en-IN" dirty="0"/>
              <a:t> </a:t>
            </a:r>
          </a:p>
          <a:p>
            <a:r>
              <a:rPr lang="en-IN" dirty="0">
                <a:solidFill>
                  <a:srgbClr val="0070C0"/>
                </a:solidFill>
              </a:rPr>
              <a:t>By blocking the effect of </a:t>
            </a:r>
            <a:r>
              <a:rPr lang="en-IN" dirty="0" err="1">
                <a:solidFill>
                  <a:srgbClr val="0070C0"/>
                </a:solidFill>
              </a:rPr>
              <a:t>neurotrophic</a:t>
            </a:r>
            <a:r>
              <a:rPr lang="en-IN" dirty="0">
                <a:solidFill>
                  <a:srgbClr val="0070C0"/>
                </a:solidFill>
              </a:rPr>
              <a:t> factors: </a:t>
            </a:r>
          </a:p>
          <a:p>
            <a:pPr marL="0" indent="0">
              <a:buNone/>
            </a:pPr>
            <a:r>
              <a:rPr lang="en-IN" dirty="0"/>
              <a:t>                </a:t>
            </a:r>
            <a:r>
              <a:rPr lang="en-IN" dirty="0" err="1"/>
              <a:t>Lacosamide</a:t>
            </a:r>
            <a:r>
              <a:rPr lang="en-IN" dirty="0"/>
              <a:t> </a:t>
            </a:r>
          </a:p>
          <a:p>
            <a:r>
              <a:rPr lang="en-IN" dirty="0">
                <a:solidFill>
                  <a:srgbClr val="0070C0"/>
                </a:solidFill>
              </a:rPr>
              <a:t>Inhibition of T-type ca channels :</a:t>
            </a:r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Ethoxusimide</a:t>
            </a:r>
            <a:r>
              <a:rPr lang="en-IN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21574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Phenytoin - </a:t>
            </a:r>
            <a:r>
              <a:rPr lang="en-IN" dirty="0" err="1">
                <a:solidFill>
                  <a:srgbClr val="FF0000"/>
                </a:solidFill>
              </a:rPr>
              <a:t>diphenylhydantoin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Oldest non sedative antiepileptic drug  </a:t>
            </a:r>
          </a:p>
          <a:p>
            <a:r>
              <a:rPr lang="en-IN" dirty="0">
                <a:solidFill>
                  <a:srgbClr val="0070C0"/>
                </a:solidFill>
              </a:rPr>
              <a:t>MOA :</a:t>
            </a:r>
          </a:p>
          <a:p>
            <a:pPr marL="0" indent="0">
              <a:buNone/>
            </a:pPr>
            <a:r>
              <a:rPr lang="en-IN" dirty="0"/>
              <a:t>    At therapeutic plasma level (10-20mcg/ml) : 	blocks use dependent Na channels </a:t>
            </a:r>
          </a:p>
          <a:p>
            <a:pPr marL="0" indent="0">
              <a:buNone/>
            </a:pPr>
            <a:r>
              <a:rPr lang="en-IN" dirty="0"/>
              <a:t>     At higher dose : also reduces the influx of calcium and supress repetitive firing of neurons </a:t>
            </a:r>
          </a:p>
        </p:txBody>
      </p:sp>
    </p:spTree>
    <p:extLst>
      <p:ext uri="{BB962C8B-B14F-4D97-AF65-F5344CB8AC3E}">
        <p14:creationId xmlns:p14="http://schemas.microsoft.com/office/powerpoint/2010/main" val="12811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 Both these actions decreases the Glutamate release.</a:t>
            </a:r>
          </a:p>
          <a:p>
            <a:r>
              <a:rPr lang="en-IN" dirty="0">
                <a:solidFill>
                  <a:srgbClr val="0070C0"/>
                </a:solidFill>
              </a:rPr>
              <a:t>PK :</a:t>
            </a:r>
            <a:r>
              <a:rPr lang="en-IN" dirty="0"/>
              <a:t> oral absorption is slow but complete </a:t>
            </a:r>
          </a:p>
          <a:p>
            <a:pPr marL="0" indent="0">
              <a:buNone/>
            </a:pPr>
            <a:r>
              <a:rPr lang="en-IN" dirty="0"/>
              <a:t>       not given  </a:t>
            </a:r>
            <a:r>
              <a:rPr lang="en-IN" dirty="0" err="1"/>
              <a:t>i.m</a:t>
            </a:r>
            <a:r>
              <a:rPr lang="en-IN" dirty="0"/>
              <a:t> or </a:t>
            </a:r>
            <a:r>
              <a:rPr lang="en-IN" dirty="0" err="1"/>
              <a:t>i.v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90- 92 % PPB . T ½ - 12 - 24 </a:t>
            </a:r>
            <a:r>
              <a:rPr lang="en-IN" dirty="0" err="1"/>
              <a:t>hrs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     potent enzyme inducer – CYP3A4 and </a:t>
            </a:r>
            <a:r>
              <a:rPr lang="en-IN" dirty="0" err="1"/>
              <a:t>glucuronyl</a:t>
            </a:r>
            <a:r>
              <a:rPr lang="en-IN" dirty="0"/>
              <a:t> transferase enzymes</a:t>
            </a:r>
          </a:p>
          <a:p>
            <a:pPr marL="0" indent="0">
              <a:buNone/>
            </a:pPr>
            <a:r>
              <a:rPr lang="en-IN" dirty="0"/>
              <a:t>         metabolites excreted in urine </a:t>
            </a:r>
          </a:p>
          <a:p>
            <a:pPr marL="0" indent="0">
              <a:buNone/>
            </a:pPr>
            <a:r>
              <a:rPr lang="en-IN" dirty="0"/>
              <a:t>   Excretion is dose dependent and flows mixed order kinetics </a:t>
            </a:r>
          </a:p>
        </p:txBody>
      </p:sp>
    </p:spTree>
    <p:extLst>
      <p:ext uri="{BB962C8B-B14F-4D97-AF65-F5344CB8AC3E}">
        <p14:creationId xmlns:p14="http://schemas.microsoft.com/office/powerpoint/2010/main" val="254988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544616"/>
          </a:xfrm>
        </p:spPr>
        <p:txBody>
          <a:bodyPr>
            <a:normAutofit fontScale="92500" lnSpcReduction="10000"/>
          </a:bodyPr>
          <a:lstStyle/>
          <a:p>
            <a:r>
              <a:rPr lang="en-IN" dirty="0">
                <a:solidFill>
                  <a:srgbClr val="0070C0"/>
                </a:solidFill>
              </a:rPr>
              <a:t>At therapeutic level : </a:t>
            </a:r>
            <a:r>
              <a:rPr lang="en-IN" dirty="0"/>
              <a:t>gingival hyperplasia and coarsening of facial features </a:t>
            </a:r>
          </a:p>
          <a:p>
            <a:pPr marL="0" indent="0">
              <a:buNone/>
            </a:pPr>
            <a:r>
              <a:rPr lang="en-IN" dirty="0"/>
              <a:t>           - </a:t>
            </a:r>
            <a:r>
              <a:rPr lang="en-IN" dirty="0" err="1"/>
              <a:t>megaloblastic</a:t>
            </a:r>
            <a:r>
              <a:rPr lang="en-IN" dirty="0"/>
              <a:t> anaemia </a:t>
            </a:r>
          </a:p>
          <a:p>
            <a:pPr marL="0" indent="0">
              <a:buNone/>
            </a:pPr>
            <a:r>
              <a:rPr lang="en-IN" dirty="0"/>
              <a:t>           - vitamin k and vitamin D deficiency</a:t>
            </a:r>
          </a:p>
          <a:p>
            <a:pPr marL="0" indent="0">
              <a:buNone/>
            </a:pPr>
            <a:r>
              <a:rPr lang="en-IN" dirty="0"/>
              <a:t>           - </a:t>
            </a:r>
            <a:r>
              <a:rPr lang="en-IN" dirty="0" err="1"/>
              <a:t>hirsutism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- hyperglycaemia</a:t>
            </a:r>
          </a:p>
          <a:p>
            <a:pPr marL="0" indent="0">
              <a:buNone/>
            </a:pPr>
            <a:r>
              <a:rPr lang="en-IN" dirty="0"/>
              <a:t>           - decrease ADH release</a:t>
            </a:r>
          </a:p>
          <a:p>
            <a:pPr marL="0" indent="0">
              <a:buNone/>
            </a:pPr>
            <a:r>
              <a:rPr lang="en-IN" dirty="0"/>
              <a:t>           - hypersensitivity reactions </a:t>
            </a:r>
          </a:p>
          <a:p>
            <a:pPr marL="0" indent="0">
              <a:buNone/>
            </a:pPr>
            <a:r>
              <a:rPr lang="en-IN" dirty="0"/>
              <a:t>           - withdrawal seizures </a:t>
            </a:r>
          </a:p>
          <a:p>
            <a:pPr marL="0" indent="0">
              <a:buNone/>
            </a:pPr>
            <a:r>
              <a:rPr lang="en-IN" dirty="0"/>
              <a:t>      Foetal </a:t>
            </a:r>
            <a:r>
              <a:rPr lang="en-IN" dirty="0" err="1"/>
              <a:t>Hydantoin</a:t>
            </a:r>
            <a:r>
              <a:rPr lang="en-IN" dirty="0"/>
              <a:t> Syndrome  : cleft lip, cleft palate and congenital heart disease</a:t>
            </a:r>
          </a:p>
        </p:txBody>
      </p:sp>
    </p:spTree>
    <p:extLst>
      <p:ext uri="{BB962C8B-B14F-4D97-AF65-F5344CB8AC3E}">
        <p14:creationId xmlns:p14="http://schemas.microsoft.com/office/powerpoint/2010/main" val="222309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Overdose toxicity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0070C0"/>
                </a:solidFill>
              </a:rPr>
              <a:t>CNS :</a:t>
            </a:r>
            <a:r>
              <a:rPr lang="en-IN" dirty="0"/>
              <a:t> cerebellar and vestibular manifestations – ataxia, vertigo, diplopia, </a:t>
            </a:r>
            <a:r>
              <a:rPr lang="en-IN" dirty="0" err="1"/>
              <a:t>nystagmus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         Drowsiness, behavioural alterations, mental confusion, disorientation and rigidity</a:t>
            </a:r>
          </a:p>
          <a:p>
            <a:r>
              <a:rPr lang="en-IN" dirty="0">
                <a:solidFill>
                  <a:srgbClr val="0070C0"/>
                </a:solidFill>
              </a:rPr>
              <a:t>GIT :</a:t>
            </a:r>
            <a:r>
              <a:rPr lang="en-IN" dirty="0"/>
              <a:t> epigastric pain, Nausea, vomiting.</a:t>
            </a:r>
          </a:p>
          <a:p>
            <a:r>
              <a:rPr lang="en-IN" dirty="0">
                <a:solidFill>
                  <a:srgbClr val="0070C0"/>
                </a:solidFill>
              </a:rPr>
              <a:t>CVS :</a:t>
            </a:r>
            <a:r>
              <a:rPr lang="en-IN" dirty="0"/>
              <a:t> fall in BP, arrhythmias on </a:t>
            </a:r>
            <a:r>
              <a:rPr lang="en-IN" dirty="0" err="1"/>
              <a:t>i.v</a:t>
            </a:r>
            <a:r>
              <a:rPr lang="en-IN" dirty="0"/>
              <a:t> </a:t>
            </a:r>
            <a:r>
              <a:rPr lang="en-IN" dirty="0" err="1"/>
              <a:t>inj</a:t>
            </a:r>
            <a:r>
              <a:rPr lang="en-IN" dirty="0"/>
              <a:t> - continuous ECG monitoring required </a:t>
            </a:r>
          </a:p>
          <a:p>
            <a:r>
              <a:rPr lang="en-IN" dirty="0">
                <a:solidFill>
                  <a:srgbClr val="0070C0"/>
                </a:solidFill>
              </a:rPr>
              <a:t>I.V </a:t>
            </a:r>
            <a:r>
              <a:rPr lang="en-IN" dirty="0" err="1">
                <a:solidFill>
                  <a:srgbClr val="0070C0"/>
                </a:solidFill>
              </a:rPr>
              <a:t>inj</a:t>
            </a: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dirty="0"/>
              <a:t>– local vascular injury – intimal damage and thrombosis of vein – </a:t>
            </a:r>
            <a:r>
              <a:rPr lang="en-IN" dirty="0" err="1"/>
              <a:t>edema</a:t>
            </a:r>
            <a:r>
              <a:rPr lang="en-IN" dirty="0"/>
              <a:t> and discolouration of the injected limb . Rate of injection should not exceed 50 mg/min </a:t>
            </a:r>
          </a:p>
        </p:txBody>
      </p:sp>
    </p:spTree>
    <p:extLst>
      <p:ext uri="{BB962C8B-B14F-4D97-AF65-F5344CB8AC3E}">
        <p14:creationId xmlns:p14="http://schemas.microsoft.com/office/powerpoint/2010/main" val="120784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Interactions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Increases the metabolism of corticosteroids, OCPs, doxycycline, rifampicin, theophylline, levodopa, </a:t>
            </a:r>
            <a:r>
              <a:rPr lang="en-IN" dirty="0" err="1"/>
              <a:t>vit</a:t>
            </a:r>
            <a:r>
              <a:rPr lang="en-IN" dirty="0"/>
              <a:t> D and </a:t>
            </a:r>
            <a:r>
              <a:rPr lang="en-IN" dirty="0" err="1"/>
              <a:t>vit</a:t>
            </a:r>
            <a:r>
              <a:rPr lang="en-IN" dirty="0"/>
              <a:t> K</a:t>
            </a:r>
          </a:p>
          <a:p>
            <a:r>
              <a:rPr lang="en-IN" dirty="0"/>
              <a:t>Enzyme inhibitors like </a:t>
            </a:r>
            <a:r>
              <a:rPr lang="en-IN" dirty="0" err="1"/>
              <a:t>disulfiram</a:t>
            </a:r>
            <a:r>
              <a:rPr lang="en-IN" dirty="0"/>
              <a:t>, cimetidine, warfarin, INH, chloramphenicol decreases the metabolism of phenytoin</a:t>
            </a:r>
          </a:p>
          <a:p>
            <a:r>
              <a:rPr lang="en-IN" dirty="0"/>
              <a:t>Carbamazepine and phenytoin or </a:t>
            </a:r>
            <a:r>
              <a:rPr lang="en-IN" dirty="0" err="1"/>
              <a:t>phenobarbitone</a:t>
            </a:r>
            <a:r>
              <a:rPr lang="en-IN" dirty="0"/>
              <a:t> and phenytoin increases the metabolism of each other </a:t>
            </a:r>
          </a:p>
          <a:p>
            <a:r>
              <a:rPr lang="en-IN" dirty="0"/>
              <a:t>Sodium valproate displaces the protein bound phenytoin and inhibits its metabolism also </a:t>
            </a:r>
          </a:p>
        </p:txBody>
      </p:sp>
    </p:spTree>
    <p:extLst>
      <p:ext uri="{BB962C8B-B14F-4D97-AF65-F5344CB8AC3E}">
        <p14:creationId xmlns:p14="http://schemas.microsoft.com/office/powerpoint/2010/main" val="184949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First line anti epileptic drug </a:t>
            </a:r>
          </a:p>
          <a:p>
            <a:pPr marL="0" indent="0">
              <a:buNone/>
            </a:pPr>
            <a:r>
              <a:rPr lang="en-IN" dirty="0"/>
              <a:t>       complex partial seizure- 1</a:t>
            </a:r>
            <a:r>
              <a:rPr lang="en-IN" baseline="30000" dirty="0"/>
              <a:t>st</a:t>
            </a:r>
            <a:r>
              <a:rPr lang="en-IN" dirty="0"/>
              <a:t> DOC</a:t>
            </a:r>
          </a:p>
          <a:p>
            <a:pPr marL="0" indent="0">
              <a:buNone/>
            </a:pPr>
            <a:r>
              <a:rPr lang="en-IN" dirty="0"/>
              <a:t>       Generalised tonic </a:t>
            </a:r>
            <a:r>
              <a:rPr lang="en-IN" dirty="0" err="1"/>
              <a:t>clonic</a:t>
            </a:r>
            <a:r>
              <a:rPr lang="en-IN" dirty="0"/>
              <a:t> and status </a:t>
            </a:r>
            <a:r>
              <a:rPr lang="en-IN" dirty="0" err="1"/>
              <a:t>epilepticus</a:t>
            </a:r>
            <a:r>
              <a:rPr lang="en-IN" dirty="0"/>
              <a:t> – 2</a:t>
            </a:r>
            <a:r>
              <a:rPr lang="en-IN" baseline="30000" dirty="0"/>
              <a:t>nd</a:t>
            </a:r>
            <a:r>
              <a:rPr lang="en-IN" dirty="0"/>
              <a:t> DOC</a:t>
            </a:r>
          </a:p>
          <a:p>
            <a:r>
              <a:rPr lang="en-IN" dirty="0"/>
              <a:t>Trigeminal neuralgia – 2</a:t>
            </a:r>
            <a:r>
              <a:rPr lang="en-IN" baseline="30000" dirty="0"/>
              <a:t>nd</a:t>
            </a:r>
            <a:r>
              <a:rPr lang="en-IN" dirty="0"/>
              <a:t> DOC </a:t>
            </a:r>
          </a:p>
          <a:p>
            <a:r>
              <a:rPr lang="en-IN" dirty="0"/>
              <a:t>Ventricular arrhythmias due to digitalis toxicity </a:t>
            </a:r>
          </a:p>
          <a:p>
            <a:r>
              <a:rPr lang="en-IN" dirty="0"/>
              <a:t>Enhances wound healing </a:t>
            </a:r>
          </a:p>
        </p:txBody>
      </p:sp>
    </p:spTree>
    <p:extLst>
      <p:ext uri="{BB962C8B-B14F-4D97-AF65-F5344CB8AC3E}">
        <p14:creationId xmlns:p14="http://schemas.microsoft.com/office/powerpoint/2010/main" val="298137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Epilepsy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A</a:t>
            </a:r>
            <a:r>
              <a:rPr lang="en-IN" dirty="0"/>
              <a:t> </a:t>
            </a:r>
            <a:r>
              <a:rPr lang="en-IN" dirty="0">
                <a:solidFill>
                  <a:srgbClr val="0070C0"/>
                </a:solidFill>
              </a:rPr>
              <a:t>seizure</a:t>
            </a:r>
            <a:r>
              <a:rPr lang="en-IN" dirty="0"/>
              <a:t> means a paroxysmal abnormal discharge at high frequency, from an aggregate of neurons in cerebral cortex</a:t>
            </a:r>
          </a:p>
          <a:p>
            <a:r>
              <a:rPr lang="en-IN" dirty="0">
                <a:solidFill>
                  <a:srgbClr val="0070C0"/>
                </a:solidFill>
              </a:rPr>
              <a:t>Epilepsy</a:t>
            </a:r>
            <a:r>
              <a:rPr lang="en-IN" dirty="0"/>
              <a:t> is a condition characterized by recurrent episodes of such seizures</a:t>
            </a:r>
          </a:p>
          <a:p>
            <a:r>
              <a:rPr lang="en-IN" dirty="0">
                <a:solidFill>
                  <a:srgbClr val="0070C0"/>
                </a:solidFill>
              </a:rPr>
              <a:t>Convulsions</a:t>
            </a:r>
            <a:r>
              <a:rPr lang="en-IN" dirty="0"/>
              <a:t> are involuntary, violent and spasmodic or prolonged contractions of skeletal muscles.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406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Fosphenytoin</a:t>
            </a:r>
            <a:r>
              <a:rPr lang="en-IN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IN" dirty="0"/>
              <a:t>Water soluble </a:t>
            </a:r>
            <a:r>
              <a:rPr lang="en-IN" dirty="0" err="1"/>
              <a:t>prodrug</a:t>
            </a:r>
            <a:r>
              <a:rPr lang="en-IN" dirty="0"/>
              <a:t> of phenytoin</a:t>
            </a:r>
          </a:p>
          <a:p>
            <a:r>
              <a:rPr lang="en-IN" dirty="0"/>
              <a:t>Can be given </a:t>
            </a:r>
            <a:r>
              <a:rPr lang="en-IN" dirty="0" err="1"/>
              <a:t>i.v</a:t>
            </a:r>
            <a:endParaRPr lang="en-IN" dirty="0"/>
          </a:p>
          <a:p>
            <a:r>
              <a:rPr lang="en-IN" dirty="0"/>
              <a:t>Rapidly converted to phenytoin </a:t>
            </a:r>
          </a:p>
          <a:p>
            <a:r>
              <a:rPr lang="en-IN" dirty="0"/>
              <a:t>Less damage to intima</a:t>
            </a:r>
          </a:p>
          <a:p>
            <a:r>
              <a:rPr lang="en-IN" dirty="0"/>
              <a:t>Can be injected at faster rate of 150 mg/min without continuous ECG monitoring</a:t>
            </a:r>
          </a:p>
          <a:p>
            <a:r>
              <a:rPr lang="en-IN" dirty="0"/>
              <a:t>Can be injected both with saline and glucose</a:t>
            </a:r>
          </a:p>
        </p:txBody>
      </p:sp>
    </p:spTree>
    <p:extLst>
      <p:ext uri="{BB962C8B-B14F-4D97-AF65-F5344CB8AC3E}">
        <p14:creationId xmlns:p14="http://schemas.microsoft.com/office/powerpoint/2010/main" val="92484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Phenobarbitone</a:t>
            </a:r>
            <a:r>
              <a:rPr lang="en-IN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First efficacious anti epileptic introduced in 1912</a:t>
            </a:r>
          </a:p>
          <a:p>
            <a:r>
              <a:rPr lang="en-IN" dirty="0">
                <a:solidFill>
                  <a:srgbClr val="0070C0"/>
                </a:solidFill>
              </a:rPr>
              <a:t>MOA :</a:t>
            </a:r>
            <a:r>
              <a:rPr lang="en-IN" dirty="0"/>
              <a:t> at therapeutic level: </a:t>
            </a:r>
          </a:p>
          <a:p>
            <a:pPr marL="0" indent="0">
              <a:buNone/>
            </a:pPr>
            <a:r>
              <a:rPr lang="en-IN" dirty="0"/>
              <a:t>  - enhances the GABA mediated inhibitory effect by increasing duration of cl channel opening </a:t>
            </a:r>
          </a:p>
          <a:p>
            <a:pPr marL="0" indent="0">
              <a:buNone/>
            </a:pPr>
            <a:r>
              <a:rPr lang="en-IN" dirty="0"/>
              <a:t>  - inhibits glutamate mediated excitatory effects by blocking the AMPA receptors</a:t>
            </a:r>
          </a:p>
          <a:p>
            <a:pPr marL="0" indent="0">
              <a:buNone/>
            </a:pPr>
            <a:r>
              <a:rPr lang="en-IN" dirty="0"/>
              <a:t>At higher dose : blocks L-type of calcium channels and use dependent NA channels </a:t>
            </a:r>
          </a:p>
        </p:txBody>
      </p:sp>
    </p:spTree>
    <p:extLst>
      <p:ext uri="{BB962C8B-B14F-4D97-AF65-F5344CB8AC3E}">
        <p14:creationId xmlns:p14="http://schemas.microsoft.com/office/powerpoint/2010/main" val="208828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IN" dirty="0"/>
              <a:t>Has wide spectrum anticonvulsant property </a:t>
            </a:r>
          </a:p>
          <a:p>
            <a:r>
              <a:rPr lang="en-IN" dirty="0"/>
              <a:t>Rises the seizure threshold and limits the spread and suppress seizures </a:t>
            </a:r>
          </a:p>
          <a:p>
            <a:r>
              <a:rPr lang="en-IN" dirty="0">
                <a:solidFill>
                  <a:srgbClr val="0070C0"/>
                </a:solidFill>
              </a:rPr>
              <a:t>PK :</a:t>
            </a:r>
            <a:r>
              <a:rPr lang="en-IN" dirty="0"/>
              <a:t> slow complete oral absorption</a:t>
            </a:r>
          </a:p>
          <a:p>
            <a:pPr marL="0" indent="0">
              <a:buNone/>
            </a:pPr>
            <a:r>
              <a:rPr lang="en-IN" dirty="0"/>
              <a:t> 	metabolised in liver as well as excreted in kidney unchanged</a:t>
            </a:r>
          </a:p>
          <a:p>
            <a:pPr marL="0" indent="0">
              <a:buNone/>
            </a:pPr>
            <a:r>
              <a:rPr lang="en-IN" dirty="0"/>
              <a:t>          potent enzyme inducer</a:t>
            </a:r>
          </a:p>
          <a:p>
            <a:pPr marL="0" indent="0">
              <a:buNone/>
            </a:pPr>
            <a:r>
              <a:rPr lang="en-IN" dirty="0"/>
              <a:t>          t ½ - 80-120hrs </a:t>
            </a:r>
          </a:p>
          <a:p>
            <a:pPr marL="0" indent="0">
              <a:buNone/>
            </a:pPr>
            <a:r>
              <a:rPr lang="en-IN" dirty="0"/>
              <a:t>          steady state </a:t>
            </a:r>
            <a:r>
              <a:rPr lang="en-IN" dirty="0" err="1"/>
              <a:t>conc</a:t>
            </a:r>
            <a:r>
              <a:rPr lang="en-IN" dirty="0"/>
              <a:t> achieved after 2-3 weeks of therapy and maintained with single daily dose </a:t>
            </a:r>
          </a:p>
        </p:txBody>
      </p:sp>
    </p:spTree>
    <p:extLst>
      <p:ext uri="{BB962C8B-B14F-4D97-AF65-F5344CB8AC3E}">
        <p14:creationId xmlns:p14="http://schemas.microsoft.com/office/powerpoint/2010/main" val="1943471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r>
              <a:rPr lang="en-IN" dirty="0">
                <a:solidFill>
                  <a:srgbClr val="0070C0"/>
                </a:solidFill>
              </a:rPr>
              <a:t>Adverse Effects : </a:t>
            </a:r>
            <a:r>
              <a:rPr lang="en-IN" dirty="0"/>
              <a:t>sedation </a:t>
            </a:r>
          </a:p>
          <a:p>
            <a:pPr marL="0" indent="0">
              <a:buNone/>
            </a:pPr>
            <a:r>
              <a:rPr lang="en-IN" dirty="0"/>
              <a:t>          Behavioural abnormalities, diminution of intelligence, impairment of learning and memory, hyperactivity in children</a:t>
            </a:r>
          </a:p>
          <a:p>
            <a:pPr marL="0" indent="0">
              <a:buNone/>
            </a:pPr>
            <a:r>
              <a:rPr lang="en-IN" dirty="0"/>
              <a:t>         Mental confusion in adults </a:t>
            </a:r>
          </a:p>
          <a:p>
            <a:pPr marL="0" indent="0">
              <a:buNone/>
            </a:pPr>
            <a:r>
              <a:rPr lang="en-IN" dirty="0"/>
              <a:t>        Rashes, </a:t>
            </a:r>
            <a:r>
              <a:rPr lang="en-IN" dirty="0" err="1"/>
              <a:t>megaloblastic</a:t>
            </a:r>
            <a:r>
              <a:rPr lang="en-IN" dirty="0"/>
              <a:t> anaemia, </a:t>
            </a:r>
            <a:r>
              <a:rPr lang="en-IN" dirty="0" err="1"/>
              <a:t>osteomalacia</a:t>
            </a:r>
            <a:r>
              <a:rPr lang="en-IN" dirty="0"/>
              <a:t> </a:t>
            </a:r>
          </a:p>
          <a:p>
            <a:r>
              <a:rPr lang="en-IN" dirty="0">
                <a:solidFill>
                  <a:srgbClr val="0070C0"/>
                </a:solidFill>
              </a:rPr>
              <a:t>USES : </a:t>
            </a:r>
            <a:r>
              <a:rPr lang="en-IN" dirty="0"/>
              <a:t>cheapest and least toxic antiepileptic   </a:t>
            </a:r>
          </a:p>
          <a:p>
            <a:pPr marL="0" indent="0">
              <a:buNone/>
            </a:pPr>
            <a:r>
              <a:rPr lang="en-IN" dirty="0"/>
              <a:t>      Broad spectrum : GCTS, SPS, CPS</a:t>
            </a:r>
          </a:p>
          <a:p>
            <a:pPr marL="0" indent="0">
              <a:buNone/>
            </a:pPr>
            <a:r>
              <a:rPr lang="en-IN" dirty="0"/>
              <a:t>           60 mg 1-3 times a day in adults </a:t>
            </a:r>
          </a:p>
          <a:p>
            <a:pPr marL="0" indent="0">
              <a:buNone/>
            </a:pPr>
            <a:r>
              <a:rPr lang="en-IN" dirty="0"/>
              <a:t>            children 3-5 mg/kg </a:t>
            </a:r>
          </a:p>
          <a:p>
            <a:pPr marL="0" indent="0">
              <a:buNone/>
            </a:pPr>
            <a:r>
              <a:rPr lang="en-IN" dirty="0"/>
              <a:t>      Status </a:t>
            </a:r>
            <a:r>
              <a:rPr lang="en-IN" dirty="0" err="1"/>
              <a:t>Epilepticus</a:t>
            </a:r>
            <a:r>
              <a:rPr lang="en-IN" dirty="0"/>
              <a:t> : </a:t>
            </a:r>
            <a:r>
              <a:rPr lang="en-IN" dirty="0" err="1"/>
              <a:t>i.m</a:t>
            </a:r>
            <a:r>
              <a:rPr lang="en-IN" dirty="0"/>
              <a:t> or </a:t>
            </a:r>
            <a:r>
              <a:rPr lang="en-IN" dirty="0" err="1"/>
              <a:t>i.v</a:t>
            </a:r>
            <a:r>
              <a:rPr lang="en-IN" dirty="0"/>
              <a:t>  but slow response </a:t>
            </a:r>
          </a:p>
        </p:txBody>
      </p:sp>
    </p:spTree>
    <p:extLst>
      <p:ext uri="{BB962C8B-B14F-4D97-AF65-F5344CB8AC3E}">
        <p14:creationId xmlns:p14="http://schemas.microsoft.com/office/powerpoint/2010/main" val="4252993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Primidone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Deoxyphenobarbitone</a:t>
            </a:r>
            <a:r>
              <a:rPr lang="en-IN" dirty="0"/>
              <a:t> </a:t>
            </a:r>
          </a:p>
          <a:p>
            <a:r>
              <a:rPr lang="en-IN" dirty="0"/>
              <a:t>Metabolised to </a:t>
            </a:r>
            <a:r>
              <a:rPr lang="en-IN" dirty="0" err="1"/>
              <a:t>phenobarbitol</a:t>
            </a:r>
            <a:r>
              <a:rPr lang="en-IN" dirty="0"/>
              <a:t> and </a:t>
            </a:r>
            <a:r>
              <a:rPr lang="en-IN" dirty="0" err="1"/>
              <a:t>phenyethyl</a:t>
            </a:r>
            <a:r>
              <a:rPr lang="en-IN" dirty="0"/>
              <a:t> </a:t>
            </a:r>
            <a:r>
              <a:rPr lang="en-IN" dirty="0" err="1"/>
              <a:t>malonamide</a:t>
            </a:r>
            <a:endParaRPr lang="en-IN" dirty="0"/>
          </a:p>
          <a:p>
            <a:r>
              <a:rPr lang="en-IN" dirty="0"/>
              <a:t>T ½ - 6-14 </a:t>
            </a:r>
            <a:r>
              <a:rPr lang="en-IN" dirty="0" err="1"/>
              <a:t>hrs</a:t>
            </a:r>
            <a:endParaRPr lang="en-IN" dirty="0"/>
          </a:p>
          <a:p>
            <a:r>
              <a:rPr lang="en-IN" dirty="0"/>
              <a:t>1/3</a:t>
            </a:r>
            <a:r>
              <a:rPr lang="en-IN" baseline="30000" dirty="0"/>
              <a:t>rd</a:t>
            </a:r>
            <a:r>
              <a:rPr lang="en-IN" dirty="0"/>
              <a:t> of drug is excreted unchanged by kidney</a:t>
            </a:r>
          </a:p>
          <a:p>
            <a:r>
              <a:rPr lang="en-IN" dirty="0">
                <a:solidFill>
                  <a:srgbClr val="0070C0"/>
                </a:solidFill>
              </a:rPr>
              <a:t>A/E : </a:t>
            </a:r>
            <a:r>
              <a:rPr lang="en-IN" dirty="0"/>
              <a:t>similar to </a:t>
            </a:r>
            <a:r>
              <a:rPr lang="en-IN" dirty="0" err="1"/>
              <a:t>phenobarbitone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         anaemia, leukopenia, psychotic reaction and lymph node enlargement </a:t>
            </a:r>
          </a:p>
        </p:txBody>
      </p:sp>
    </p:spTree>
    <p:extLst>
      <p:ext uri="{BB962C8B-B14F-4D97-AF65-F5344CB8AC3E}">
        <p14:creationId xmlns:p14="http://schemas.microsoft.com/office/powerpoint/2010/main" val="72678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Carbamazepine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Chemically related to Imipramine</a:t>
            </a:r>
          </a:p>
          <a:p>
            <a:r>
              <a:rPr lang="en-IN" dirty="0"/>
              <a:t>Introduced in 1960 for Trigeminal neuralgia </a:t>
            </a:r>
          </a:p>
          <a:p>
            <a:r>
              <a:rPr lang="en-IN" dirty="0"/>
              <a:t>Now first line anti epileptic drug</a:t>
            </a:r>
          </a:p>
          <a:p>
            <a:r>
              <a:rPr lang="en-IN" dirty="0">
                <a:solidFill>
                  <a:srgbClr val="0070C0"/>
                </a:solidFill>
              </a:rPr>
              <a:t>MOA :</a:t>
            </a:r>
            <a:r>
              <a:rPr lang="en-IN" dirty="0"/>
              <a:t> blocks the use dependent Na channels and inhibits the repetitive firing of the neurons in the brain</a:t>
            </a:r>
          </a:p>
          <a:p>
            <a:pPr marL="0" indent="0">
              <a:buNone/>
            </a:pPr>
            <a:r>
              <a:rPr lang="en-IN" dirty="0"/>
              <a:t>     - lithium like therapeutic effect in mania</a:t>
            </a:r>
          </a:p>
          <a:p>
            <a:pPr marL="0" indent="0">
              <a:buNone/>
            </a:pPr>
            <a:r>
              <a:rPr lang="en-IN" dirty="0"/>
              <a:t>     - antidiuretic action </a:t>
            </a:r>
          </a:p>
        </p:txBody>
      </p:sp>
    </p:spTree>
    <p:extLst>
      <p:ext uri="{BB962C8B-B14F-4D97-AF65-F5344CB8AC3E}">
        <p14:creationId xmlns:p14="http://schemas.microsoft.com/office/powerpoint/2010/main" val="393732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PK :</a:t>
            </a:r>
            <a:r>
              <a:rPr lang="en-IN" dirty="0"/>
              <a:t> oral absorption slow and variable </a:t>
            </a:r>
          </a:p>
          <a:p>
            <a:pPr marL="0" indent="0">
              <a:buNone/>
            </a:pPr>
            <a:r>
              <a:rPr lang="en-IN" dirty="0"/>
              <a:t>         75% PPB </a:t>
            </a:r>
          </a:p>
          <a:p>
            <a:pPr marL="0" indent="0">
              <a:buNone/>
            </a:pPr>
            <a:r>
              <a:rPr lang="en-IN" dirty="0"/>
              <a:t>         metabolised in liver :  oxidation – active metabolite – 10-11 epoxy carbamazepine; 	hydroxylation – inactive metabolite</a:t>
            </a:r>
          </a:p>
          <a:p>
            <a:pPr marL="0" indent="0">
              <a:buNone/>
            </a:pPr>
            <a:r>
              <a:rPr lang="en-IN" dirty="0"/>
              <a:t>         enzyme inducers – CYP3A4 and CYP2C9</a:t>
            </a:r>
          </a:p>
          <a:p>
            <a:pPr marL="0" indent="0">
              <a:buNone/>
            </a:pPr>
            <a:r>
              <a:rPr lang="en-IN" dirty="0"/>
              <a:t>         t ½ - 20 -40hrs initially then decreases to 10-20hrs on chronic medication due to </a:t>
            </a:r>
            <a:r>
              <a:rPr lang="en-IN" dirty="0" err="1"/>
              <a:t>autoinduction</a:t>
            </a:r>
            <a:r>
              <a:rPr lang="en-IN" dirty="0"/>
              <a:t> of metabolism</a:t>
            </a:r>
          </a:p>
        </p:txBody>
      </p:sp>
    </p:spTree>
    <p:extLst>
      <p:ext uri="{BB962C8B-B14F-4D97-AF65-F5344CB8AC3E}">
        <p14:creationId xmlns:p14="http://schemas.microsoft.com/office/powerpoint/2010/main" val="76389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   Adverse effects : 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   dose related neurotoxicity </a:t>
            </a:r>
            <a:r>
              <a:rPr lang="en-IN" dirty="0"/>
              <a:t>– sedation, dizziness, vertigo, diplopia, ataxia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Higher dose : </a:t>
            </a:r>
            <a:r>
              <a:rPr lang="en-IN" dirty="0"/>
              <a:t>vomiting, diarrhoea, worsening of seizures 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Acute intoxication: </a:t>
            </a:r>
            <a:r>
              <a:rPr lang="en-IN" dirty="0"/>
              <a:t>coma, convulsions, cardiovascular collapse</a:t>
            </a:r>
          </a:p>
          <a:p>
            <a:pPr marL="0" indent="0">
              <a:buNone/>
            </a:pPr>
            <a:r>
              <a:rPr lang="en-IN" dirty="0"/>
              <a:t>        Hypersensitivity reactions – rashes, photosensitivity, lupus like syndrome.</a:t>
            </a:r>
          </a:p>
          <a:p>
            <a:pPr marL="0" indent="0">
              <a:buNone/>
            </a:pPr>
            <a:r>
              <a:rPr lang="en-IN" dirty="0"/>
              <a:t> Rarely </a:t>
            </a:r>
            <a:r>
              <a:rPr lang="en-IN" dirty="0" err="1"/>
              <a:t>Agranulocytosis</a:t>
            </a:r>
            <a:r>
              <a:rPr lang="en-IN" dirty="0"/>
              <a:t> and Aplastic anaemia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2610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        water retention and </a:t>
            </a:r>
            <a:r>
              <a:rPr lang="en-IN" dirty="0" err="1"/>
              <a:t>hyponatremia</a:t>
            </a:r>
            <a:r>
              <a:rPr lang="en-IN" dirty="0"/>
              <a:t> in elderly patients</a:t>
            </a:r>
          </a:p>
          <a:p>
            <a:pPr marL="0" indent="0">
              <a:buNone/>
            </a:pPr>
            <a:r>
              <a:rPr lang="en-IN" dirty="0"/>
              <a:t>        minor foetal malformations. Doubles when combined with valproate  </a:t>
            </a:r>
          </a:p>
          <a:p>
            <a:r>
              <a:rPr lang="en-IN" dirty="0">
                <a:solidFill>
                  <a:srgbClr val="0070C0"/>
                </a:solidFill>
              </a:rPr>
              <a:t>Interactions : </a:t>
            </a:r>
          </a:p>
          <a:p>
            <a:pPr marL="0" indent="0">
              <a:buNone/>
            </a:pPr>
            <a:r>
              <a:rPr lang="en-IN" dirty="0"/>
              <a:t>      - Enzyme inducer – reduces the efficacy of haloperidol, OCPs, </a:t>
            </a:r>
            <a:r>
              <a:rPr lang="en-IN" dirty="0" err="1"/>
              <a:t>Lamotrigen</a:t>
            </a:r>
            <a:r>
              <a:rPr lang="en-IN" dirty="0"/>
              <a:t>, Valproate and </a:t>
            </a:r>
            <a:r>
              <a:rPr lang="en-IN" dirty="0" err="1"/>
              <a:t>Topiramate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    - Metabolism of carbamazepine</a:t>
            </a:r>
          </a:p>
          <a:p>
            <a:pPr marL="0" indent="0">
              <a:buNone/>
            </a:pPr>
            <a:r>
              <a:rPr lang="en-IN" dirty="0"/>
              <a:t>	induced by </a:t>
            </a:r>
            <a:r>
              <a:rPr lang="en-IN" dirty="0" err="1"/>
              <a:t>phenobarbitone</a:t>
            </a:r>
            <a:r>
              <a:rPr lang="en-IN" dirty="0"/>
              <a:t> and phenytoin</a:t>
            </a:r>
          </a:p>
          <a:p>
            <a:pPr marL="0" indent="0">
              <a:buNone/>
            </a:pPr>
            <a:r>
              <a:rPr lang="en-IN" dirty="0"/>
              <a:t>           inhibited by Erythromycin, fluoxetine, INH </a:t>
            </a:r>
          </a:p>
        </p:txBody>
      </p:sp>
    </p:spTree>
    <p:extLst>
      <p:ext uri="{BB962C8B-B14F-4D97-AF65-F5344CB8AC3E}">
        <p14:creationId xmlns:p14="http://schemas.microsoft.com/office/powerpoint/2010/main" val="249394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USE :</a:t>
            </a:r>
            <a:r>
              <a:rPr lang="en-IN" dirty="0"/>
              <a:t> 1</a:t>
            </a:r>
            <a:r>
              <a:rPr lang="en-IN" baseline="30000" dirty="0"/>
              <a:t>st</a:t>
            </a:r>
            <a:r>
              <a:rPr lang="en-IN" dirty="0"/>
              <a:t> DOC : partial seizures and GCTS</a:t>
            </a:r>
          </a:p>
          <a:p>
            <a:pPr marL="0" indent="0">
              <a:buNone/>
            </a:pPr>
            <a:r>
              <a:rPr lang="en-IN" dirty="0"/>
              <a:t>      C/I in Absence seizure </a:t>
            </a:r>
          </a:p>
          <a:p>
            <a:pPr marL="0" indent="0">
              <a:buNone/>
            </a:pPr>
            <a:r>
              <a:rPr lang="en-IN" dirty="0"/>
              <a:t>          1</a:t>
            </a:r>
            <a:r>
              <a:rPr lang="en-IN" baseline="30000" dirty="0"/>
              <a:t>st</a:t>
            </a:r>
            <a:r>
              <a:rPr lang="en-IN" dirty="0"/>
              <a:t> DOC : Trigeminal neuralgia and other neuropathic pain </a:t>
            </a:r>
          </a:p>
          <a:p>
            <a:pPr marL="0" indent="0">
              <a:buNone/>
            </a:pPr>
            <a:r>
              <a:rPr lang="en-IN" dirty="0"/>
              <a:t>              manic depressive psychosis </a:t>
            </a:r>
          </a:p>
          <a:p>
            <a:pPr marL="0" indent="0">
              <a:buNone/>
            </a:pPr>
            <a:r>
              <a:rPr lang="en-IN" dirty="0" err="1">
                <a:solidFill>
                  <a:srgbClr val="FF0000"/>
                </a:solidFill>
              </a:rPr>
              <a:t>Oxcarbazepine</a:t>
            </a:r>
            <a:r>
              <a:rPr lang="en-IN" dirty="0"/>
              <a:t> : converted to active metabolite by </a:t>
            </a:r>
            <a:r>
              <a:rPr lang="en-IN" dirty="0" err="1"/>
              <a:t>glucuronide</a:t>
            </a:r>
            <a:r>
              <a:rPr lang="en-IN" dirty="0"/>
              <a:t> conjugation</a:t>
            </a:r>
          </a:p>
          <a:p>
            <a:pPr marL="0" indent="0">
              <a:buNone/>
            </a:pPr>
            <a:r>
              <a:rPr lang="en-IN" dirty="0"/>
              <a:t>      1 ½  times less potent</a:t>
            </a:r>
          </a:p>
          <a:p>
            <a:pPr marL="0" indent="0">
              <a:buNone/>
            </a:pPr>
            <a:r>
              <a:rPr lang="en-IN" dirty="0"/>
              <a:t>       lesser adverse effects, better tolerated</a:t>
            </a:r>
          </a:p>
          <a:p>
            <a:pPr marL="0" indent="0">
              <a:buNone/>
            </a:pPr>
            <a:r>
              <a:rPr lang="en-IN" dirty="0"/>
              <a:t>       more </a:t>
            </a:r>
            <a:r>
              <a:rPr lang="en-IN" dirty="0" err="1"/>
              <a:t>hyponatremia</a:t>
            </a:r>
            <a:r>
              <a:rPr lang="en-IN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160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Generalised seizures </a:t>
            </a:r>
            <a:r>
              <a:rPr lang="en-IN" dirty="0"/>
              <a:t>:</a:t>
            </a:r>
          </a:p>
          <a:p>
            <a:r>
              <a:rPr lang="en-IN" dirty="0">
                <a:solidFill>
                  <a:srgbClr val="0070C0"/>
                </a:solidFill>
              </a:rPr>
              <a:t>Generalised tonic </a:t>
            </a:r>
            <a:r>
              <a:rPr lang="en-IN" dirty="0" err="1">
                <a:solidFill>
                  <a:srgbClr val="0070C0"/>
                </a:solidFill>
              </a:rPr>
              <a:t>clonic</a:t>
            </a:r>
            <a:r>
              <a:rPr lang="en-IN" dirty="0">
                <a:solidFill>
                  <a:srgbClr val="0070C0"/>
                </a:solidFill>
              </a:rPr>
              <a:t> seizures (</a:t>
            </a:r>
            <a:r>
              <a:rPr lang="en-IN" dirty="0" err="1">
                <a:solidFill>
                  <a:srgbClr val="0070C0"/>
                </a:solidFill>
              </a:rPr>
              <a:t>grandmal</a:t>
            </a:r>
            <a:r>
              <a:rPr lang="en-IN" dirty="0">
                <a:solidFill>
                  <a:srgbClr val="0070C0"/>
                </a:solidFill>
              </a:rPr>
              <a:t> epilepsy) : </a:t>
            </a:r>
            <a:r>
              <a:rPr lang="en-IN" dirty="0"/>
              <a:t>commonest,  last for 1-2 </a:t>
            </a:r>
            <a:r>
              <a:rPr lang="en-IN" dirty="0" err="1"/>
              <a:t>mins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Aura – cry – unconsciousness- tonic spasm of the body muscles – </a:t>
            </a:r>
            <a:r>
              <a:rPr lang="en-IN" dirty="0" err="1"/>
              <a:t>clonic</a:t>
            </a:r>
            <a:r>
              <a:rPr lang="en-IN" dirty="0"/>
              <a:t> jerking followed by prolonged sleep and depression of all CNS functions</a:t>
            </a:r>
          </a:p>
          <a:p>
            <a:r>
              <a:rPr lang="en-IN" dirty="0">
                <a:solidFill>
                  <a:srgbClr val="0070C0"/>
                </a:solidFill>
              </a:rPr>
              <a:t>Myoclonic seizures : </a:t>
            </a:r>
            <a:r>
              <a:rPr lang="en-IN" dirty="0"/>
              <a:t>shock like momentary contractions of muscles of the limb or the whole body</a:t>
            </a:r>
          </a:p>
        </p:txBody>
      </p:sp>
    </p:spTree>
    <p:extLst>
      <p:ext uri="{BB962C8B-B14F-4D97-AF65-F5344CB8AC3E}">
        <p14:creationId xmlns:p14="http://schemas.microsoft.com/office/powerpoint/2010/main" val="308362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Ethosuximide</a:t>
            </a:r>
            <a:r>
              <a:rPr lang="en-IN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Pure petit mal drug</a:t>
            </a:r>
          </a:p>
          <a:p>
            <a:r>
              <a:rPr lang="en-IN" dirty="0">
                <a:solidFill>
                  <a:srgbClr val="0070C0"/>
                </a:solidFill>
              </a:rPr>
              <a:t>MOA :</a:t>
            </a:r>
            <a:r>
              <a:rPr lang="en-IN" dirty="0"/>
              <a:t> inhibits low threshold T-type of calcium channels </a:t>
            </a:r>
          </a:p>
          <a:p>
            <a:r>
              <a:rPr lang="en-IN" dirty="0">
                <a:solidFill>
                  <a:srgbClr val="0070C0"/>
                </a:solidFill>
              </a:rPr>
              <a:t>PK : </a:t>
            </a:r>
            <a:r>
              <a:rPr lang="en-IN" dirty="0"/>
              <a:t>complete absorption on oral ingestion</a:t>
            </a:r>
          </a:p>
          <a:p>
            <a:pPr marL="0" indent="0">
              <a:buNone/>
            </a:pPr>
            <a:r>
              <a:rPr lang="en-IN" dirty="0"/>
              <a:t>           not protein bound </a:t>
            </a:r>
          </a:p>
          <a:p>
            <a:pPr marL="0" indent="0">
              <a:buNone/>
            </a:pPr>
            <a:r>
              <a:rPr lang="en-IN" dirty="0"/>
              <a:t>           metabolised in liver and excreted in urine </a:t>
            </a:r>
          </a:p>
          <a:p>
            <a:pPr marL="0" indent="0">
              <a:buNone/>
            </a:pPr>
            <a:r>
              <a:rPr lang="en-IN" dirty="0"/>
              <a:t>           t ½ - 48hrs (adults) 32hrs (children)</a:t>
            </a:r>
          </a:p>
          <a:p>
            <a:pPr marL="0" indent="0">
              <a:buNone/>
            </a:pPr>
            <a:r>
              <a:rPr lang="en-IN" dirty="0"/>
              <a:t>            evenly distributed in the body </a:t>
            </a:r>
          </a:p>
          <a:p>
            <a:pPr marL="0" indent="0">
              <a:buNone/>
            </a:pPr>
            <a:r>
              <a:rPr lang="en-IN" dirty="0"/>
              <a:t>            salivary titres reflects plasma </a:t>
            </a:r>
            <a:r>
              <a:rPr lang="en-IN" dirty="0" err="1"/>
              <a:t>conc</a:t>
            </a:r>
            <a:r>
              <a:rPr lang="en-IN" dirty="0"/>
              <a:t> accurately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8776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A/E : </a:t>
            </a:r>
            <a:r>
              <a:rPr lang="en-IN" dirty="0"/>
              <a:t>GIT distress, headache, dizziness, hiccups, lethargy and euphoria, inability to concentrate.</a:t>
            </a:r>
          </a:p>
          <a:p>
            <a:pPr marL="0" indent="0">
              <a:buNone/>
            </a:pPr>
            <a:r>
              <a:rPr lang="en-IN" dirty="0"/>
              <a:t>         hypersensitivity reactions like rashes, DLE and blood </a:t>
            </a:r>
            <a:r>
              <a:rPr lang="en-IN" dirty="0" err="1"/>
              <a:t>dyscrasias</a:t>
            </a:r>
            <a:r>
              <a:rPr lang="en-IN" dirty="0"/>
              <a:t>, bone marrow depression</a:t>
            </a:r>
          </a:p>
          <a:p>
            <a:pPr marL="0" indent="0">
              <a:buNone/>
            </a:pPr>
            <a:r>
              <a:rPr lang="en-IN" dirty="0"/>
              <a:t>          lesser teratogenic - preferred in pregnancy</a:t>
            </a:r>
          </a:p>
          <a:p>
            <a:r>
              <a:rPr lang="en-IN" dirty="0">
                <a:solidFill>
                  <a:srgbClr val="0070C0"/>
                </a:solidFill>
              </a:rPr>
              <a:t>D/I :</a:t>
            </a:r>
            <a:r>
              <a:rPr lang="en-IN" dirty="0"/>
              <a:t> </a:t>
            </a:r>
            <a:r>
              <a:rPr lang="en-IN" dirty="0" err="1"/>
              <a:t>valproic</a:t>
            </a:r>
            <a:r>
              <a:rPr lang="en-IN" dirty="0"/>
              <a:t> acid inhibits metabolism </a:t>
            </a:r>
          </a:p>
          <a:p>
            <a:r>
              <a:rPr lang="en-IN" dirty="0">
                <a:solidFill>
                  <a:srgbClr val="0070C0"/>
                </a:solidFill>
              </a:rPr>
              <a:t>Uses :</a:t>
            </a:r>
            <a:r>
              <a:rPr lang="en-IN" dirty="0"/>
              <a:t> Absence seizures </a:t>
            </a:r>
          </a:p>
          <a:p>
            <a:pPr marL="0" indent="0">
              <a:buNone/>
            </a:pPr>
            <a:r>
              <a:rPr lang="en-IN" dirty="0"/>
              <a:t>           dose : 20-30 mg/kg/day</a:t>
            </a:r>
          </a:p>
        </p:txBody>
      </p:sp>
    </p:spTree>
    <p:extLst>
      <p:ext uri="{BB962C8B-B14F-4D97-AF65-F5344CB8AC3E}">
        <p14:creationId xmlns:p14="http://schemas.microsoft.com/office/powerpoint/2010/main" val="985096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Valproic</a:t>
            </a:r>
            <a:r>
              <a:rPr lang="en-IN" dirty="0">
                <a:solidFill>
                  <a:srgbClr val="FF0000"/>
                </a:solidFill>
              </a:rPr>
              <a:t> acid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Broad spectrum antiepileptic action</a:t>
            </a:r>
          </a:p>
          <a:p>
            <a:r>
              <a:rPr lang="en-IN" dirty="0">
                <a:solidFill>
                  <a:srgbClr val="0070C0"/>
                </a:solidFill>
              </a:rPr>
              <a:t>MOA : </a:t>
            </a:r>
          </a:p>
          <a:p>
            <a:pPr marL="0" indent="0">
              <a:buNone/>
            </a:pPr>
            <a:r>
              <a:rPr lang="en-IN" dirty="0"/>
              <a:t>  (</a:t>
            </a:r>
            <a:r>
              <a:rPr lang="en-IN" dirty="0" err="1"/>
              <a:t>i</a:t>
            </a:r>
            <a:r>
              <a:rPr lang="en-IN" dirty="0"/>
              <a:t>) blocks use dependent Na channel </a:t>
            </a:r>
          </a:p>
          <a:p>
            <a:pPr marL="0" indent="0">
              <a:buNone/>
            </a:pPr>
            <a:r>
              <a:rPr lang="en-IN" dirty="0"/>
              <a:t>  (ii) increase GABA activity by activating glutamic acid decarboxylase and by inhibiting GABA transaminase</a:t>
            </a:r>
          </a:p>
          <a:p>
            <a:pPr marL="0" indent="0">
              <a:buNone/>
            </a:pPr>
            <a:r>
              <a:rPr lang="en-IN" dirty="0"/>
              <a:t> (iii) decreasing excitatory NT glutamate release  in brain</a:t>
            </a:r>
          </a:p>
          <a:p>
            <a:pPr marL="0" indent="0">
              <a:buNone/>
            </a:pPr>
            <a:r>
              <a:rPr lang="en-IN" dirty="0"/>
              <a:t> (iv) blocks T-type Ca channels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6573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0070C0"/>
                </a:solidFill>
              </a:rPr>
              <a:t>PK :</a:t>
            </a:r>
            <a:r>
              <a:rPr lang="en-IN" dirty="0"/>
              <a:t> oral absorption is 80%</a:t>
            </a:r>
          </a:p>
          <a:p>
            <a:pPr marL="0" indent="0">
              <a:buNone/>
            </a:pPr>
            <a:r>
              <a:rPr lang="en-IN" dirty="0"/>
              <a:t>         food delays absorption but toxicity is reduced when given after food </a:t>
            </a:r>
          </a:p>
          <a:p>
            <a:pPr marL="0" indent="0">
              <a:buNone/>
            </a:pPr>
            <a:r>
              <a:rPr lang="en-IN" dirty="0"/>
              <a:t>          90-95% PPB</a:t>
            </a:r>
          </a:p>
          <a:p>
            <a:pPr marL="0" indent="0">
              <a:buNone/>
            </a:pPr>
            <a:r>
              <a:rPr lang="en-IN" dirty="0"/>
              <a:t>           potent enzyme inhibitor</a:t>
            </a:r>
          </a:p>
          <a:p>
            <a:pPr marL="0" indent="0">
              <a:buNone/>
            </a:pPr>
            <a:r>
              <a:rPr lang="en-IN" dirty="0"/>
              <a:t>           metabolised in liver and excreted in urine</a:t>
            </a:r>
          </a:p>
          <a:p>
            <a:pPr marL="0" indent="0">
              <a:buNone/>
            </a:pPr>
            <a:r>
              <a:rPr lang="en-IN" dirty="0"/>
              <a:t>            t ½ - 10- 15hrs but anticonvulsant effect lasts longer </a:t>
            </a:r>
          </a:p>
          <a:p>
            <a:r>
              <a:rPr lang="en-IN" dirty="0">
                <a:solidFill>
                  <a:srgbClr val="0070C0"/>
                </a:solidFill>
              </a:rPr>
              <a:t> A/E : </a:t>
            </a:r>
            <a:r>
              <a:rPr lang="en-IN" dirty="0"/>
              <a:t>anorexia, vomiting, diarrhoea, heart burn – mild and common S/E</a:t>
            </a:r>
          </a:p>
          <a:p>
            <a:pPr marL="0" indent="0">
              <a:buNone/>
            </a:pPr>
            <a:r>
              <a:rPr lang="en-IN" dirty="0"/>
              <a:t>             Alopecia, curling of hair, weight gain, and increase bleeding tendency </a:t>
            </a:r>
          </a:p>
        </p:txBody>
      </p:sp>
    </p:spTree>
    <p:extLst>
      <p:ext uri="{BB962C8B-B14F-4D97-AF65-F5344CB8AC3E}">
        <p14:creationId xmlns:p14="http://schemas.microsoft.com/office/powerpoint/2010/main" val="2133144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	Hypersensitivity reaction - rashes and thrombocytopenia – rare</a:t>
            </a:r>
          </a:p>
          <a:p>
            <a:pPr marL="0" indent="0">
              <a:buNone/>
            </a:pPr>
            <a:r>
              <a:rPr lang="en-IN" dirty="0"/>
              <a:t>	Asymptomatic rise in serum transaminase is noted hence LFT monitoring is advised </a:t>
            </a:r>
          </a:p>
          <a:p>
            <a:pPr marL="0" indent="0">
              <a:buNone/>
            </a:pPr>
            <a:r>
              <a:rPr lang="en-IN" dirty="0"/>
              <a:t>            </a:t>
            </a:r>
            <a:r>
              <a:rPr lang="en-IN" dirty="0" err="1"/>
              <a:t>Spina</a:t>
            </a:r>
            <a:r>
              <a:rPr lang="en-IN" dirty="0"/>
              <a:t> bifida and Neural tube defects </a:t>
            </a:r>
          </a:p>
          <a:p>
            <a:r>
              <a:rPr lang="en-IN" dirty="0">
                <a:solidFill>
                  <a:srgbClr val="0070C0"/>
                </a:solidFill>
              </a:rPr>
              <a:t>D/I : </a:t>
            </a:r>
            <a:r>
              <a:rPr lang="en-IN" dirty="0"/>
              <a:t>potentiates the CNS depressant effect of </a:t>
            </a:r>
            <a:r>
              <a:rPr lang="en-IN" dirty="0" err="1"/>
              <a:t>Phenobarbitone</a:t>
            </a:r>
            <a:r>
              <a:rPr lang="en-IN" dirty="0"/>
              <a:t> and BZD </a:t>
            </a:r>
          </a:p>
          <a:p>
            <a:pPr marL="0" indent="0">
              <a:buNone/>
            </a:pPr>
            <a:r>
              <a:rPr lang="en-IN" dirty="0"/>
              <a:t>	increases plasma concentration of Phenobarbital and </a:t>
            </a:r>
            <a:r>
              <a:rPr lang="en-IN" dirty="0" err="1"/>
              <a:t>Lamotrigine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decreases the metabolism as well as displaces phenytoin from PPB sites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6860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	concurrent administration of clonazepam and valproate is C/I - precipitate absence status </a:t>
            </a:r>
          </a:p>
          <a:p>
            <a:pPr marL="0" indent="0">
              <a:buNone/>
            </a:pPr>
            <a:r>
              <a:rPr lang="en-IN" dirty="0"/>
              <a:t>	foetal abnormalities common when valproate and carbamazepine is given together</a:t>
            </a:r>
          </a:p>
          <a:p>
            <a:r>
              <a:rPr lang="en-IN" dirty="0">
                <a:solidFill>
                  <a:srgbClr val="0070C0"/>
                </a:solidFill>
              </a:rPr>
              <a:t>Uses :</a:t>
            </a:r>
            <a:r>
              <a:rPr lang="en-IN" dirty="0"/>
              <a:t> DOC for absence seizure </a:t>
            </a:r>
          </a:p>
          <a:p>
            <a:pPr marL="0" indent="0">
              <a:buNone/>
            </a:pPr>
            <a:r>
              <a:rPr lang="en-IN" dirty="0"/>
              <a:t>  	   Alternate/adjuvant : GCTS, SPS, CPS</a:t>
            </a:r>
          </a:p>
          <a:p>
            <a:pPr marL="0" indent="0">
              <a:buNone/>
            </a:pPr>
            <a:r>
              <a:rPr lang="en-IN" dirty="0"/>
              <a:t>	   Myoclonic and atonic seizures – control incomplete. But its DOC</a:t>
            </a:r>
          </a:p>
          <a:p>
            <a:pPr marL="0" indent="0">
              <a:buNone/>
            </a:pPr>
            <a:r>
              <a:rPr lang="en-IN" dirty="0"/>
              <a:t>             Manic and bipolar illness</a:t>
            </a:r>
          </a:p>
          <a:p>
            <a:pPr marL="0" indent="0">
              <a:buNone/>
            </a:pPr>
            <a:r>
              <a:rPr lang="en-IN" dirty="0"/>
              <a:t>             Panic attack</a:t>
            </a:r>
          </a:p>
          <a:p>
            <a:pPr marL="0" indent="0">
              <a:buNone/>
            </a:pPr>
            <a:r>
              <a:rPr lang="en-IN" dirty="0"/>
              <a:t>             Migraine prophylaxis 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7571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Divalproex</a:t>
            </a:r>
            <a:r>
              <a:rPr lang="en-IN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Semisodium</a:t>
            </a:r>
            <a:r>
              <a:rPr lang="en-IN" dirty="0"/>
              <a:t> valproate </a:t>
            </a:r>
          </a:p>
          <a:p>
            <a:r>
              <a:rPr lang="en-IN" dirty="0"/>
              <a:t>Coordination compound of </a:t>
            </a:r>
            <a:r>
              <a:rPr lang="en-IN" dirty="0" err="1"/>
              <a:t>valproic</a:t>
            </a:r>
            <a:r>
              <a:rPr lang="en-IN" dirty="0"/>
              <a:t> acid with sodium valproate (1:1)</a:t>
            </a:r>
          </a:p>
          <a:p>
            <a:r>
              <a:rPr lang="en-IN" dirty="0"/>
              <a:t>Slow oral absorption </a:t>
            </a:r>
          </a:p>
          <a:p>
            <a:r>
              <a:rPr lang="en-IN" dirty="0"/>
              <a:t>Better gastric tolerance </a:t>
            </a:r>
          </a:p>
        </p:txBody>
      </p:sp>
    </p:spTree>
    <p:extLst>
      <p:ext uri="{BB962C8B-B14F-4D97-AF65-F5344CB8AC3E}">
        <p14:creationId xmlns:p14="http://schemas.microsoft.com/office/powerpoint/2010/main" val="769120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229600" cy="1143000"/>
          </a:xfrm>
        </p:spPr>
        <p:txBody>
          <a:bodyPr/>
          <a:lstStyle/>
          <a:p>
            <a:r>
              <a:rPr lang="en-IN" b="1" u="sng" dirty="0">
                <a:solidFill>
                  <a:srgbClr val="C00000"/>
                </a:solidFill>
              </a:rPr>
              <a:t>BENZODIAZEPINES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300" b="1" u="sng" dirty="0">
                <a:solidFill>
                  <a:srgbClr val="FF0066"/>
                </a:solidFill>
              </a:rPr>
              <a:t>CLONAZEPAM</a:t>
            </a:r>
            <a:r>
              <a:rPr lang="en-IN" sz="3300" dirty="0"/>
              <a:t> </a:t>
            </a:r>
            <a:r>
              <a:rPr lang="en-IN" dirty="0"/>
              <a:t>: </a:t>
            </a:r>
          </a:p>
          <a:p>
            <a:r>
              <a:rPr lang="en-IN" dirty="0"/>
              <a:t>Prominent anticonvulsant property </a:t>
            </a:r>
            <a:endParaRPr lang="en-IN" dirty="0">
              <a:sym typeface="Wingdings" pitchFamily="2" charset="2"/>
            </a:endParaRPr>
          </a:p>
          <a:p>
            <a:r>
              <a:rPr lang="en-IN" dirty="0">
                <a:sym typeface="Wingdings" pitchFamily="2" charset="2"/>
              </a:rPr>
              <a:t> Blocks PTZ seizures</a:t>
            </a:r>
          </a:p>
          <a:p>
            <a:r>
              <a:rPr lang="en-IN" dirty="0">
                <a:sym typeface="Wingdings" pitchFamily="2" charset="2"/>
              </a:rPr>
              <a:t>Acts by enhancing frequency of GABA induced </a:t>
            </a:r>
            <a:r>
              <a:rPr lang="en-IN" dirty="0" err="1">
                <a:sym typeface="Wingdings" pitchFamily="2" charset="2"/>
              </a:rPr>
              <a:t>cl</a:t>
            </a:r>
            <a:r>
              <a:rPr lang="en-IN" dirty="0">
                <a:sym typeface="Wingdings" pitchFamily="2" charset="2"/>
              </a:rPr>
              <a:t>- channel opening</a:t>
            </a:r>
          </a:p>
          <a:p>
            <a:r>
              <a:rPr lang="en-IN" b="1" u="sng" dirty="0" err="1">
                <a:solidFill>
                  <a:srgbClr val="FF0066"/>
                </a:solidFill>
                <a:sym typeface="Wingdings" pitchFamily="2" charset="2"/>
              </a:rPr>
              <a:t>Pk</a:t>
            </a:r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 : </a:t>
            </a:r>
            <a:r>
              <a:rPr lang="en-IN" dirty="0">
                <a:sym typeface="Wingdings" pitchFamily="2" charset="2"/>
              </a:rPr>
              <a:t>good oral absorption , 80%  plasma protein bound , </a:t>
            </a:r>
            <a:r>
              <a:rPr lang="en-IN" dirty="0" err="1">
                <a:sym typeface="Wingdings" pitchFamily="2" charset="2"/>
              </a:rPr>
              <a:t>completly</a:t>
            </a:r>
            <a:r>
              <a:rPr lang="en-IN" dirty="0">
                <a:sym typeface="Wingdings" pitchFamily="2" charset="2"/>
              </a:rPr>
              <a:t> metabolised in liver &amp; excreted in urine </a:t>
            </a:r>
          </a:p>
          <a:p>
            <a:r>
              <a:rPr lang="en-IN" dirty="0">
                <a:sym typeface="Wingdings" pitchFamily="2" charset="2"/>
              </a:rPr>
              <a:t>T1/2  24hrs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IN" b="1" u="sng" dirty="0">
                <a:solidFill>
                  <a:srgbClr val="FF0066"/>
                </a:solidFill>
              </a:rPr>
              <a:t>USES  :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Absence seizures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As adjuvant in </a:t>
            </a:r>
            <a:r>
              <a:rPr lang="en-IN" dirty="0" err="1"/>
              <a:t>myoclonic</a:t>
            </a:r>
            <a:r>
              <a:rPr lang="en-IN" dirty="0"/>
              <a:t> &amp; </a:t>
            </a:r>
            <a:r>
              <a:rPr lang="en-IN" dirty="0" err="1"/>
              <a:t>akinetic</a:t>
            </a:r>
            <a:r>
              <a:rPr lang="en-IN" dirty="0"/>
              <a:t>  seizures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Infantile spasms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Acute mania</a:t>
            </a: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ADR: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Sedation &amp; dullness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Tolerance with chronic therapy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Lack of concentration , irritability , temper &amp; other behavioural abnormalities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Motor disturbances &amp; ataxia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Salivation &amp; increased respiratory secretions </a:t>
            </a:r>
            <a:endParaRPr lang="en-IN" dirty="0"/>
          </a:p>
          <a:p>
            <a:pPr>
              <a:buFont typeface="Wingdings" pitchFamily="2" charset="2"/>
              <a:buChar char="ü"/>
            </a:pP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CLOBAZAM : </a:t>
            </a:r>
          </a:p>
          <a:p>
            <a:r>
              <a:rPr lang="en-IN" dirty="0"/>
              <a:t>1,5 benzodiazepine</a:t>
            </a:r>
          </a:p>
          <a:p>
            <a:r>
              <a:rPr lang="en-IN" dirty="0" err="1"/>
              <a:t>Pk</a:t>
            </a:r>
            <a:r>
              <a:rPr lang="en-IN" dirty="0"/>
              <a:t> : oral bioavailability </a:t>
            </a:r>
            <a:r>
              <a:rPr lang="en-IN" dirty="0">
                <a:sym typeface="Wingdings" pitchFamily="2" charset="2"/>
              </a:rPr>
              <a:t> 90% , T1/2  18hrs</a:t>
            </a:r>
          </a:p>
          <a:p>
            <a:pPr>
              <a:buNone/>
            </a:pPr>
            <a:r>
              <a:rPr lang="en-IN" dirty="0">
                <a:sym typeface="Wingdings" pitchFamily="2" charset="2"/>
              </a:rPr>
              <a:t>            active metabolite is produced</a:t>
            </a:r>
          </a:p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Uses : 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As </a:t>
            </a:r>
            <a:r>
              <a:rPr lang="en-IN" dirty="0" err="1">
                <a:sym typeface="Wingdings" pitchFamily="2" charset="2"/>
              </a:rPr>
              <a:t>adjuant</a:t>
            </a:r>
            <a:r>
              <a:rPr lang="en-IN" dirty="0">
                <a:sym typeface="Wingdings" pitchFamily="2" charset="2"/>
              </a:rPr>
              <a:t> to other </a:t>
            </a:r>
            <a:r>
              <a:rPr lang="en-IN" dirty="0" err="1">
                <a:sym typeface="Wingdings" pitchFamily="2" charset="2"/>
              </a:rPr>
              <a:t>antiepileptics</a:t>
            </a:r>
            <a:r>
              <a:rPr lang="en-IN" dirty="0">
                <a:sym typeface="Wingdings" pitchFamily="2" charset="2"/>
              </a:rPr>
              <a:t> drugs such as </a:t>
            </a:r>
            <a:r>
              <a:rPr lang="en-IN" dirty="0" err="1">
                <a:sym typeface="Wingdings" pitchFamily="2" charset="2"/>
              </a:rPr>
              <a:t>Phenytoin</a:t>
            </a:r>
            <a:r>
              <a:rPr lang="en-IN" dirty="0">
                <a:sym typeface="Wingdings" pitchFamily="2" charset="2"/>
              </a:rPr>
              <a:t> , </a:t>
            </a:r>
            <a:r>
              <a:rPr lang="en-IN" dirty="0" err="1">
                <a:sym typeface="Wingdings" pitchFamily="2" charset="2"/>
              </a:rPr>
              <a:t>Carbamazepine</a:t>
            </a:r>
            <a:r>
              <a:rPr lang="en-IN" dirty="0">
                <a:sym typeface="Wingdings" pitchFamily="2" charset="2"/>
              </a:rPr>
              <a:t> , Sodium </a:t>
            </a:r>
            <a:r>
              <a:rPr lang="en-IN" dirty="0" err="1">
                <a:sym typeface="Wingdings" pitchFamily="2" charset="2"/>
              </a:rPr>
              <a:t>Valproate</a:t>
            </a:r>
            <a:r>
              <a:rPr lang="en-IN" dirty="0">
                <a:sym typeface="Wingdings" pitchFamily="2" charset="2"/>
              </a:rPr>
              <a:t> , in refractory Epilepsy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Useful in partial , secondarily generalised tonic-</a:t>
            </a:r>
            <a:r>
              <a:rPr lang="en-IN" dirty="0" err="1">
                <a:sym typeface="Wingdings" pitchFamily="2" charset="2"/>
              </a:rPr>
              <a:t>clonic</a:t>
            </a:r>
            <a:r>
              <a:rPr lang="en-IN" dirty="0">
                <a:sym typeface="Wingdings" pitchFamily="2" charset="2"/>
              </a:rPr>
              <a:t>  , absence , &amp; </a:t>
            </a:r>
            <a:r>
              <a:rPr lang="en-IN" dirty="0" err="1">
                <a:sym typeface="Wingdings" pitchFamily="2" charset="2"/>
              </a:rPr>
              <a:t>atonic</a:t>
            </a:r>
            <a:r>
              <a:rPr lang="en-IN" dirty="0">
                <a:sym typeface="Wingdings" pitchFamily="2" charset="2"/>
              </a:rPr>
              <a:t> seizures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Refractory seizures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0070C0"/>
                </a:solidFill>
              </a:rPr>
              <a:t>Absence seizures (petit mal) : </a:t>
            </a:r>
            <a:r>
              <a:rPr lang="en-IN" dirty="0"/>
              <a:t>seen in children 	last about ½ </a:t>
            </a:r>
            <a:r>
              <a:rPr lang="en-IN" dirty="0" err="1"/>
              <a:t>mins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momentary loss of consciousness, patient apparently freezes and stares in one direction         	no muscle component or little </a:t>
            </a:r>
            <a:r>
              <a:rPr lang="en-IN" dirty="0" err="1"/>
              <a:t>b/L</a:t>
            </a:r>
            <a:r>
              <a:rPr lang="en-IN" dirty="0"/>
              <a:t> jerking</a:t>
            </a:r>
          </a:p>
          <a:p>
            <a:pPr marL="0" indent="0">
              <a:buNone/>
            </a:pPr>
            <a:r>
              <a:rPr lang="en-IN" dirty="0"/>
              <a:t>    EEG : characteristic 3 cycles per sec spike and wave pattern</a:t>
            </a:r>
          </a:p>
          <a:p>
            <a:r>
              <a:rPr lang="en-IN" dirty="0">
                <a:solidFill>
                  <a:srgbClr val="0070C0"/>
                </a:solidFill>
              </a:rPr>
              <a:t>Atonic seizures ( </a:t>
            </a:r>
            <a:r>
              <a:rPr lang="en-IN" dirty="0" err="1">
                <a:solidFill>
                  <a:srgbClr val="0070C0"/>
                </a:solidFill>
              </a:rPr>
              <a:t>akinetic</a:t>
            </a:r>
            <a:r>
              <a:rPr lang="en-IN" dirty="0">
                <a:solidFill>
                  <a:srgbClr val="0070C0"/>
                </a:solidFill>
              </a:rPr>
              <a:t> seizures) :               	</a:t>
            </a:r>
            <a:r>
              <a:rPr lang="en-IN" dirty="0"/>
              <a:t>unconsciousness with relaxation of all muscle due to excessive inhibitory discharge  </a:t>
            </a:r>
          </a:p>
          <a:p>
            <a:pPr marL="0" indent="0">
              <a:buNone/>
            </a:pPr>
            <a:r>
              <a:rPr lang="en-IN" dirty="0"/>
              <a:t>           patient may fall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7366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DIAZEPAM: </a:t>
            </a:r>
          </a:p>
          <a:p>
            <a:r>
              <a:rPr lang="en-IN" dirty="0"/>
              <a:t>First line drug for emergency control of convulsions </a:t>
            </a:r>
            <a:r>
              <a:rPr lang="en-IN" dirty="0" err="1"/>
              <a:t>eg</a:t>
            </a:r>
            <a:r>
              <a:rPr lang="en-IN" dirty="0"/>
              <a:t>  : status </a:t>
            </a:r>
            <a:r>
              <a:rPr lang="en-IN" dirty="0" err="1"/>
              <a:t>epilepticus</a:t>
            </a:r>
            <a:r>
              <a:rPr lang="en-IN" dirty="0"/>
              <a:t> , Tetanus , </a:t>
            </a:r>
            <a:r>
              <a:rPr lang="en-IN" dirty="0" err="1"/>
              <a:t>Eclampsia</a:t>
            </a:r>
            <a:r>
              <a:rPr lang="en-IN" dirty="0"/>
              <a:t> , </a:t>
            </a:r>
            <a:r>
              <a:rPr lang="en-IN" dirty="0" err="1"/>
              <a:t>Convulsant</a:t>
            </a:r>
            <a:r>
              <a:rPr lang="en-IN" dirty="0"/>
              <a:t> drug poisoning</a:t>
            </a:r>
          </a:p>
          <a:p>
            <a:r>
              <a:rPr lang="en-IN" dirty="0"/>
              <a:t>0.2 – 0.5 mg/kg I.V followed by repeated doses if required</a:t>
            </a:r>
          </a:p>
          <a:p>
            <a:r>
              <a:rPr lang="en-IN" dirty="0"/>
              <a:t>Maximum 100mg/day</a:t>
            </a:r>
          </a:p>
          <a:p>
            <a:r>
              <a:rPr lang="en-IN" dirty="0"/>
              <a:t>Rectal instillation  </a:t>
            </a:r>
            <a:r>
              <a:rPr lang="en-IN" dirty="0">
                <a:sym typeface="Wingdings" pitchFamily="2" charset="2"/>
              </a:rPr>
              <a:t> Febrile convulsions in children</a:t>
            </a:r>
            <a:endParaRPr lang="en-IN" dirty="0"/>
          </a:p>
          <a:p>
            <a:r>
              <a:rPr lang="en-IN" b="1" u="sng" dirty="0">
                <a:solidFill>
                  <a:srgbClr val="FF0066"/>
                </a:solidFill>
              </a:rPr>
              <a:t>ADR : </a:t>
            </a:r>
            <a:r>
              <a:rPr lang="en-IN" dirty="0" err="1"/>
              <a:t>Thrombophlebitis</a:t>
            </a:r>
            <a:r>
              <a:rPr lang="en-IN" dirty="0"/>
              <a:t> , marked fall in BP , respiratory depression ,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IN" b="1" u="sng" dirty="0">
              <a:solidFill>
                <a:srgbClr val="FF0066"/>
              </a:solidFill>
            </a:endParaRPr>
          </a:p>
          <a:p>
            <a:pPr>
              <a:buNone/>
            </a:pPr>
            <a:endParaRPr lang="en-IN" b="1" u="sng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LORAZEPAM</a:t>
            </a:r>
            <a:r>
              <a:rPr lang="en-IN" dirty="0"/>
              <a:t> : 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Better than Diazepam in  Status </a:t>
            </a:r>
            <a:r>
              <a:rPr lang="en-IN" dirty="0" err="1"/>
              <a:t>Epilepticus</a:t>
            </a:r>
            <a:r>
              <a:rPr lang="en-IN" dirty="0"/>
              <a:t> or for Emergency control of convulsions</a:t>
            </a:r>
          </a:p>
          <a:p>
            <a:r>
              <a:rPr lang="en-IN" dirty="0"/>
              <a:t>0.1 mg/kg is given </a:t>
            </a:r>
            <a:r>
              <a:rPr lang="en-IN" dirty="0" err="1"/>
              <a:t>i.v</a:t>
            </a:r>
            <a:r>
              <a:rPr lang="en-IN" dirty="0"/>
              <a:t> at rate not exceeding 2mg / min</a:t>
            </a:r>
          </a:p>
          <a:p>
            <a:r>
              <a:rPr lang="en-IN" dirty="0"/>
              <a:t>Lesser side effects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285776"/>
            <a:ext cx="8229600" cy="1143000"/>
          </a:xfrm>
        </p:spPr>
        <p:txBody>
          <a:bodyPr/>
          <a:lstStyle/>
          <a:p>
            <a:r>
              <a:rPr lang="en-IN" b="1" u="sng" dirty="0">
                <a:solidFill>
                  <a:srgbClr val="C00000"/>
                </a:solidFill>
              </a:rPr>
              <a:t>PHENYLTRIAZINE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LAMOTRIGINE :</a:t>
            </a:r>
          </a:p>
          <a:p>
            <a:r>
              <a:rPr lang="en-IN" dirty="0"/>
              <a:t>Broad spectrum Anti epileptic</a:t>
            </a:r>
          </a:p>
          <a:p>
            <a:r>
              <a:rPr lang="en-IN" dirty="0" err="1"/>
              <a:t>Carbamazepine</a:t>
            </a:r>
            <a:r>
              <a:rPr lang="en-IN" dirty="0"/>
              <a:t> like action profile</a:t>
            </a:r>
          </a:p>
          <a:p>
            <a:r>
              <a:rPr lang="en-IN" dirty="0"/>
              <a:t>Prolongation of Na</a:t>
            </a:r>
            <a:r>
              <a:rPr lang="en-IN" baseline="30000" dirty="0"/>
              <a:t>+</a:t>
            </a:r>
            <a:r>
              <a:rPr lang="en-IN" dirty="0"/>
              <a:t> cannel inactivation &amp; suppression of high frequency firing</a:t>
            </a:r>
          </a:p>
          <a:p>
            <a:r>
              <a:rPr lang="en-IN" dirty="0"/>
              <a:t>Directly blocks voltage sensitive Na</a:t>
            </a:r>
            <a:r>
              <a:rPr lang="en-IN" baseline="30000" dirty="0"/>
              <a:t>+ </a:t>
            </a:r>
            <a:r>
              <a:rPr lang="en-IN" dirty="0"/>
              <a:t>channels </a:t>
            </a:r>
            <a:r>
              <a:rPr lang="en-IN" dirty="0">
                <a:sym typeface="Wingdings" pitchFamily="2" charset="2"/>
              </a:rPr>
              <a:t> stabilizes </a:t>
            </a:r>
            <a:r>
              <a:rPr lang="en-IN" dirty="0" err="1">
                <a:sym typeface="Wingdings" pitchFamily="2" charset="2"/>
              </a:rPr>
              <a:t>presynaptic</a:t>
            </a:r>
            <a:r>
              <a:rPr lang="en-IN" dirty="0">
                <a:sym typeface="Wingdings" pitchFamily="2" charset="2"/>
              </a:rPr>
              <a:t>  membrane &amp; preventing release of excitatory neurotransmitters, mainly Glutamate &amp; </a:t>
            </a:r>
            <a:r>
              <a:rPr lang="en-IN" dirty="0" err="1">
                <a:sym typeface="Wingdings" pitchFamily="2" charset="2"/>
              </a:rPr>
              <a:t>Aspartate</a:t>
            </a:r>
            <a:endParaRPr lang="en-IN" dirty="0">
              <a:sym typeface="Wingdings" pitchFamily="2" charset="2"/>
            </a:endParaRP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S/E </a:t>
            </a:r>
            <a:r>
              <a:rPr lang="en-IN" dirty="0">
                <a:sym typeface="Wingdings" pitchFamily="2" charset="2"/>
              </a:rPr>
              <a:t> sleepiness, Dizziness , </a:t>
            </a:r>
            <a:r>
              <a:rPr lang="en-IN" dirty="0" err="1">
                <a:sym typeface="Wingdings" pitchFamily="2" charset="2"/>
              </a:rPr>
              <a:t>diplopia,ataxia</a:t>
            </a:r>
            <a:r>
              <a:rPr lang="en-IN" dirty="0">
                <a:sym typeface="Wingdings" pitchFamily="2" charset="2"/>
              </a:rPr>
              <a:t>,&amp; vomiting. Rash may be severe condition in children requiring withdrawal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b="1" u="sng" dirty="0">
              <a:solidFill>
                <a:srgbClr val="FF0066"/>
              </a:solidFill>
            </a:endParaRPr>
          </a:p>
          <a:p>
            <a:r>
              <a:rPr lang="en-IN" b="1" u="sng" dirty="0" err="1">
                <a:solidFill>
                  <a:srgbClr val="FF0066"/>
                </a:solidFill>
              </a:rPr>
              <a:t>Pk</a:t>
            </a:r>
            <a:r>
              <a:rPr lang="en-IN" b="1" u="sng" dirty="0">
                <a:solidFill>
                  <a:srgbClr val="FF0066"/>
                </a:solidFill>
              </a:rPr>
              <a:t> : </a:t>
            </a:r>
            <a:r>
              <a:rPr lang="en-IN" dirty="0"/>
              <a:t>well absorbed orally  , metabolised </a:t>
            </a:r>
            <a:r>
              <a:rPr lang="en-IN" dirty="0" err="1"/>
              <a:t>completly</a:t>
            </a:r>
            <a:r>
              <a:rPr lang="en-IN" dirty="0"/>
              <a:t> in liver . T1/2 </a:t>
            </a:r>
            <a:r>
              <a:rPr lang="en-IN" dirty="0">
                <a:sym typeface="Wingdings" pitchFamily="2" charset="2"/>
              </a:rPr>
              <a:t> 24hrs but reduced to 16hrs in pts receiving </a:t>
            </a:r>
            <a:r>
              <a:rPr lang="en-IN" dirty="0" err="1">
                <a:sym typeface="Wingdings" pitchFamily="2" charset="2"/>
              </a:rPr>
              <a:t>Phenytoin</a:t>
            </a:r>
            <a:r>
              <a:rPr lang="en-IN" dirty="0">
                <a:sym typeface="Wingdings" pitchFamily="2" charset="2"/>
              </a:rPr>
              <a:t> , </a:t>
            </a:r>
            <a:r>
              <a:rPr lang="en-IN" dirty="0" err="1">
                <a:sym typeface="Wingdings" pitchFamily="2" charset="2"/>
              </a:rPr>
              <a:t>Cabamazepine</a:t>
            </a:r>
            <a:r>
              <a:rPr lang="en-IN" dirty="0">
                <a:sym typeface="Wingdings" pitchFamily="2" charset="2"/>
              </a:rPr>
              <a:t> , </a:t>
            </a:r>
            <a:r>
              <a:rPr lang="en-IN" dirty="0" err="1">
                <a:sym typeface="Wingdings" pitchFamily="2" charset="2"/>
              </a:rPr>
              <a:t>Phenobarbitone</a:t>
            </a:r>
            <a:endParaRPr lang="en-IN" dirty="0">
              <a:sym typeface="Wingdings" pitchFamily="2" charset="2"/>
            </a:endParaRPr>
          </a:p>
          <a:p>
            <a:r>
              <a:rPr lang="en-IN" dirty="0" err="1">
                <a:sym typeface="Wingdings" pitchFamily="2" charset="2"/>
              </a:rPr>
              <a:t>Valproate</a:t>
            </a:r>
            <a:r>
              <a:rPr lang="en-IN" dirty="0">
                <a:sym typeface="Wingdings" pitchFamily="2" charset="2"/>
              </a:rPr>
              <a:t> inhibits </a:t>
            </a:r>
            <a:r>
              <a:rPr lang="en-IN" dirty="0" err="1">
                <a:sym typeface="Wingdings" pitchFamily="2" charset="2"/>
              </a:rPr>
              <a:t>glucuronidation</a:t>
            </a:r>
            <a:r>
              <a:rPr lang="en-IN" dirty="0">
                <a:sym typeface="Wingdings" pitchFamily="2" charset="2"/>
              </a:rPr>
              <a:t> of </a:t>
            </a:r>
            <a:r>
              <a:rPr lang="en-IN" dirty="0" err="1">
                <a:sym typeface="Wingdings" pitchFamily="2" charset="2"/>
              </a:rPr>
              <a:t>Lamotrigine</a:t>
            </a:r>
            <a:endParaRPr lang="en-IN" dirty="0">
              <a:sym typeface="Wingdings" pitchFamily="2" charset="2"/>
            </a:endParaRP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USES : 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As an add on therapy in refractory cases of partial &amp; GTCS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Absence , </a:t>
            </a:r>
            <a:r>
              <a:rPr lang="en-IN" dirty="0" err="1">
                <a:sym typeface="Wingdings" pitchFamily="2" charset="2"/>
              </a:rPr>
              <a:t>akinetic</a:t>
            </a:r>
            <a:r>
              <a:rPr lang="en-IN" dirty="0">
                <a:sym typeface="Wingdings" pitchFamily="2" charset="2"/>
              </a:rPr>
              <a:t>  or </a:t>
            </a:r>
            <a:r>
              <a:rPr lang="en-IN" dirty="0" err="1">
                <a:sym typeface="Wingdings" pitchFamily="2" charset="2"/>
              </a:rPr>
              <a:t>myoclonic</a:t>
            </a:r>
            <a:r>
              <a:rPr lang="en-IN" dirty="0">
                <a:sym typeface="Wingdings" pitchFamily="2" charset="2"/>
              </a:rPr>
              <a:t> Epilepsy</a:t>
            </a:r>
          </a:p>
          <a:p>
            <a:pPr>
              <a:buFont typeface="Wingdings" pitchFamily="2" charset="2"/>
              <a:buChar char="ü"/>
            </a:pPr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en-IN" b="1" u="sng" dirty="0">
                <a:solidFill>
                  <a:srgbClr val="C00000"/>
                </a:solidFill>
              </a:rPr>
              <a:t>CYCLIC GABA ANALOUGUES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GABAPENTIN : </a:t>
            </a:r>
          </a:p>
          <a:p>
            <a:r>
              <a:rPr lang="en-IN" dirty="0" err="1"/>
              <a:t>Lipophilic</a:t>
            </a:r>
            <a:r>
              <a:rPr lang="en-IN" dirty="0"/>
              <a:t> GABA derivative  crosses to the Brain  &amp; enhances GABA release but does  not act as agonist at GABA</a:t>
            </a:r>
            <a:r>
              <a:rPr lang="en-IN" baseline="-25000" dirty="0"/>
              <a:t>A </a:t>
            </a:r>
            <a:r>
              <a:rPr lang="en-IN" dirty="0"/>
              <a:t>  receptor</a:t>
            </a:r>
          </a:p>
          <a:p>
            <a:r>
              <a:rPr lang="en-IN" dirty="0"/>
              <a:t>Modifies maximal electro shock as well as inhibits PTZ seizures</a:t>
            </a:r>
          </a:p>
          <a:p>
            <a:r>
              <a:rPr lang="en-IN" dirty="0"/>
              <a:t> Modulates   a subset  of neuronal voltage sensitive Ca</a:t>
            </a:r>
            <a:r>
              <a:rPr lang="en-IN" baseline="30000" dirty="0"/>
              <a:t>2+ </a:t>
            </a:r>
            <a:r>
              <a:rPr lang="en-IN" dirty="0"/>
              <a:t>channel which contain </a:t>
            </a:r>
            <a:r>
              <a:rPr lang="el-GR" dirty="0"/>
              <a:t>α</a:t>
            </a:r>
            <a:r>
              <a:rPr lang="en-IN" dirty="0"/>
              <a:t>2</a:t>
            </a:r>
            <a:r>
              <a:rPr lang="el-GR" dirty="0"/>
              <a:t>δ</a:t>
            </a:r>
            <a:r>
              <a:rPr lang="en-IN" dirty="0"/>
              <a:t>-1 subunits </a:t>
            </a:r>
            <a:r>
              <a:rPr lang="en-IN" dirty="0">
                <a:sym typeface="Wingdings" pitchFamily="2" charset="2"/>
              </a:rPr>
              <a:t>  entry of Ca</a:t>
            </a:r>
            <a:r>
              <a:rPr lang="en-IN" baseline="30000" dirty="0">
                <a:sym typeface="Wingdings" pitchFamily="2" charset="2"/>
              </a:rPr>
              <a:t>2+</a:t>
            </a:r>
            <a:endParaRPr lang="en-IN" baseline="30000" dirty="0"/>
          </a:p>
          <a:p>
            <a:r>
              <a:rPr lang="en-IN" b="1" u="sng" dirty="0" err="1">
                <a:solidFill>
                  <a:srgbClr val="FF0066"/>
                </a:solidFill>
              </a:rPr>
              <a:t>Pk</a:t>
            </a:r>
            <a:r>
              <a:rPr lang="en-IN" b="1" u="sng" dirty="0">
                <a:solidFill>
                  <a:srgbClr val="FF0066"/>
                </a:solidFill>
              </a:rPr>
              <a:t> :  </a:t>
            </a:r>
            <a:r>
              <a:rPr lang="en-IN" dirty="0"/>
              <a:t>well absorbed orally , excreted unchanged in  urine, T1/2 </a:t>
            </a:r>
            <a:r>
              <a:rPr lang="en-IN" dirty="0">
                <a:sym typeface="Wingdings" pitchFamily="2" charset="2"/>
              </a:rPr>
              <a:t> 6hrs</a:t>
            </a:r>
          </a:p>
          <a:p>
            <a:pPr>
              <a:buNone/>
            </a:pPr>
            <a:endParaRPr lang="en-IN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929586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S/E  </a:t>
            </a:r>
            <a:r>
              <a:rPr lang="en-IN" dirty="0">
                <a:sym typeface="Wingdings" pitchFamily="2" charset="2"/>
              </a:rPr>
              <a:t>mild sedation , dizziness, &amp; unsteadiness</a:t>
            </a: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Dose : </a:t>
            </a:r>
            <a:r>
              <a:rPr lang="en-IN" dirty="0">
                <a:sym typeface="Wingdings" pitchFamily="2" charset="2"/>
              </a:rPr>
              <a:t>100,300,400mg cap</a:t>
            </a:r>
          </a:p>
          <a:p>
            <a:pPr>
              <a:buNone/>
            </a:pPr>
            <a:endParaRPr lang="en-IN" dirty="0">
              <a:sym typeface="Wingdings" pitchFamily="2" charset="2"/>
            </a:endParaRP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USES </a:t>
            </a:r>
            <a:r>
              <a:rPr lang="en-IN" dirty="0">
                <a:sym typeface="Wingdings" pitchFamily="2" charset="2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>
                <a:sym typeface="Wingdings" pitchFamily="2" charset="2"/>
              </a:rPr>
              <a:t>Gabapentin</a:t>
            </a:r>
            <a:r>
              <a:rPr lang="en-IN" dirty="0">
                <a:sym typeface="Wingdings" pitchFamily="2" charset="2"/>
              </a:rPr>
              <a:t> reduces seizure frequency in refractory partial seizures with or without generalisation 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SPS &amp; CPS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Neuralgic pain due to diabetic neuropathy &amp; </a:t>
            </a:r>
            <a:r>
              <a:rPr lang="en-IN" dirty="0" err="1">
                <a:sym typeface="Wingdings" pitchFamily="2" charset="2"/>
              </a:rPr>
              <a:t>postherapetic</a:t>
            </a:r>
            <a:r>
              <a:rPr lang="en-IN" dirty="0">
                <a:sym typeface="Wingdings" pitchFamily="2" charset="2"/>
              </a:rPr>
              <a:t> neuralgia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Some prophylactic effect in migraine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ym typeface="Wingdings" pitchFamily="2" charset="2"/>
              </a:rPr>
              <a:t>Alternative for phobic states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PREGABALIN :</a:t>
            </a:r>
            <a:r>
              <a:rPr lang="en-IN" dirty="0"/>
              <a:t> 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New congener of </a:t>
            </a:r>
            <a:r>
              <a:rPr lang="en-IN" dirty="0" err="1"/>
              <a:t>gabapentin</a:t>
            </a:r>
            <a:r>
              <a:rPr lang="en-IN" dirty="0"/>
              <a:t> </a:t>
            </a:r>
          </a:p>
          <a:p>
            <a:pPr>
              <a:buNone/>
            </a:pPr>
            <a:endParaRPr lang="en-IN" dirty="0"/>
          </a:p>
          <a:p>
            <a:r>
              <a:rPr lang="en-IN" b="1" u="sng" dirty="0">
                <a:solidFill>
                  <a:srgbClr val="FF0066"/>
                </a:solidFill>
              </a:rPr>
              <a:t>USES :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Neuropathic pain such as diabetic neuropathy , </a:t>
            </a:r>
            <a:r>
              <a:rPr lang="en-IN" dirty="0" err="1"/>
              <a:t>postherapetic</a:t>
            </a:r>
            <a:r>
              <a:rPr lang="en-IN" dirty="0"/>
              <a:t> neuralgia , complex regional pain syndrome &amp; chronic pain </a:t>
            </a:r>
          </a:p>
          <a:p>
            <a:pPr>
              <a:buNone/>
            </a:pPr>
            <a:endParaRPr lang="en-IN" dirty="0"/>
          </a:p>
          <a:p>
            <a:r>
              <a:rPr lang="en-IN" b="1" u="sng" dirty="0">
                <a:solidFill>
                  <a:srgbClr val="FF0066"/>
                </a:solidFill>
              </a:rPr>
              <a:t>S/E  </a:t>
            </a:r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 </a:t>
            </a:r>
            <a:r>
              <a:rPr lang="en-IN" dirty="0">
                <a:sym typeface="Wingdings" pitchFamily="2" charset="2"/>
              </a:rPr>
              <a:t>poor </a:t>
            </a:r>
            <a:r>
              <a:rPr lang="en-IN" dirty="0" err="1">
                <a:sym typeface="Wingdings" pitchFamily="2" charset="2"/>
              </a:rPr>
              <a:t>concentrtion</a:t>
            </a:r>
            <a:r>
              <a:rPr lang="en-IN" dirty="0">
                <a:sym typeface="Wingdings" pitchFamily="2" charset="2"/>
              </a:rPr>
              <a:t> rashes &amp; allergic reactions</a:t>
            </a: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Dose : </a:t>
            </a:r>
            <a:r>
              <a:rPr lang="en-IN" dirty="0">
                <a:sym typeface="Wingdings" pitchFamily="2" charset="2"/>
              </a:rPr>
              <a:t>75 – 150 mg BD</a:t>
            </a: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u="sng" dirty="0">
                <a:solidFill>
                  <a:srgbClr val="FF0066"/>
                </a:solidFill>
              </a:rPr>
              <a:t>FELBAMATE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FF0066"/>
                </a:solidFill>
              </a:rPr>
              <a:t>MOA :</a:t>
            </a:r>
          </a:p>
          <a:p>
            <a:pPr>
              <a:buNone/>
            </a:pPr>
            <a:r>
              <a:rPr lang="en-US" b="1" dirty="0">
                <a:solidFill>
                  <a:srgbClr val="FF0066"/>
                </a:solidFill>
              </a:rPr>
              <a:t>      </a:t>
            </a:r>
            <a:r>
              <a:rPr lang="en-US" dirty="0"/>
              <a:t>Blocks  NMDA receptors by antagonism at </a:t>
            </a:r>
            <a:r>
              <a:rPr lang="en-US" dirty="0" err="1"/>
              <a:t>glycine</a:t>
            </a:r>
            <a:r>
              <a:rPr lang="en-US" dirty="0"/>
              <a:t> site</a:t>
            </a:r>
          </a:p>
          <a:p>
            <a:r>
              <a:rPr lang="en-US" dirty="0"/>
              <a:t>Useful in Refractory cases</a:t>
            </a:r>
          </a:p>
          <a:p>
            <a:r>
              <a:rPr lang="en-US" dirty="0"/>
              <a:t>Broad therapeutic profile</a:t>
            </a:r>
          </a:p>
          <a:p>
            <a:r>
              <a:rPr lang="en-US" b="1" u="sng" dirty="0">
                <a:solidFill>
                  <a:srgbClr val="FF0066"/>
                </a:solidFill>
              </a:rPr>
              <a:t>Indications :</a:t>
            </a:r>
            <a:r>
              <a:rPr lang="en-US" dirty="0"/>
              <a:t> Partial seizures , Atypical absence seizures , GTCS</a:t>
            </a:r>
          </a:p>
          <a:p>
            <a:r>
              <a:rPr lang="en-US" b="1" u="sng" dirty="0">
                <a:solidFill>
                  <a:srgbClr val="FF0066"/>
                </a:solidFill>
              </a:rPr>
              <a:t>T ½ </a:t>
            </a:r>
            <a:r>
              <a:rPr lang="en-US" dirty="0"/>
              <a:t>is 20 hrs</a:t>
            </a:r>
          </a:p>
          <a:p>
            <a:r>
              <a:rPr lang="en-US" b="1" u="sng" dirty="0">
                <a:solidFill>
                  <a:srgbClr val="FF0066"/>
                </a:solidFill>
              </a:rPr>
              <a:t>Dose :  </a:t>
            </a:r>
            <a:r>
              <a:rPr lang="en-US" dirty="0"/>
              <a:t>2000 – 4000 mg/day</a:t>
            </a:r>
          </a:p>
          <a:p>
            <a:r>
              <a:rPr lang="en-US" b="1" u="sng" dirty="0">
                <a:solidFill>
                  <a:srgbClr val="FF0066"/>
                </a:solidFill>
              </a:rPr>
              <a:t>CAUSES:</a:t>
            </a:r>
            <a:r>
              <a:rPr lang="en-US" dirty="0"/>
              <a:t> severe hypersensitivity reactions </a:t>
            </a:r>
            <a:r>
              <a:rPr lang="en-US" dirty="0" err="1"/>
              <a:t>aplastic</a:t>
            </a:r>
            <a:r>
              <a:rPr lang="en-US" dirty="0"/>
              <a:t> anemia, </a:t>
            </a:r>
            <a:r>
              <a:rPr lang="en-US" dirty="0" err="1"/>
              <a:t>hepatotoxicity</a:t>
            </a:r>
            <a:r>
              <a:rPr lang="en-US" dirty="0"/>
              <a:t> </a:t>
            </a:r>
            <a:r>
              <a:rPr lang="en-US" dirty="0">
                <a:latin typeface="Arial" charset="0"/>
                <a:cs typeface="Arial" charset="0"/>
              </a:rPr>
              <a:t>↑</a:t>
            </a:r>
          </a:p>
          <a:p>
            <a:r>
              <a:rPr lang="en-US" dirty="0">
                <a:latin typeface="Arial" charset="0"/>
                <a:cs typeface="Arial" charset="0"/>
              </a:rPr>
              <a:t>↑↑</a:t>
            </a:r>
            <a:r>
              <a:rPr lang="en-US" dirty="0"/>
              <a:t> plasma </a:t>
            </a:r>
            <a:r>
              <a:rPr lang="en-US" dirty="0" err="1"/>
              <a:t>phenytoin</a:t>
            </a:r>
            <a:r>
              <a:rPr lang="en-US" dirty="0"/>
              <a:t> &amp; </a:t>
            </a:r>
            <a:r>
              <a:rPr lang="en-US" dirty="0" err="1"/>
              <a:t>valproic</a:t>
            </a:r>
            <a:r>
              <a:rPr lang="en-US" dirty="0"/>
              <a:t> acid</a:t>
            </a:r>
          </a:p>
          <a:p>
            <a:r>
              <a:rPr lang="en-US" dirty="0">
                <a:latin typeface="Arial" charset="0"/>
                <a:cs typeface="Arial" charset="0"/>
              </a:rPr>
              <a:t> ↓↓</a:t>
            </a:r>
            <a:r>
              <a:rPr lang="en-US" dirty="0"/>
              <a:t> </a:t>
            </a:r>
            <a:r>
              <a:rPr lang="en-US" dirty="0" err="1"/>
              <a:t>carbamazepine</a:t>
            </a:r>
            <a:r>
              <a:rPr lang="en-US" dirty="0"/>
              <a:t> levels</a:t>
            </a:r>
          </a:p>
        </p:txBody>
      </p:sp>
    </p:spTree>
  </p:cSld>
  <p:clrMapOvr>
    <a:masterClrMapping/>
  </p:clrMapOvr>
  <p:transition>
    <p:pull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TOPIRAMATE :</a:t>
            </a:r>
          </a:p>
          <a:p>
            <a:r>
              <a:rPr lang="en-IN" dirty="0"/>
              <a:t>Weak carbonic </a:t>
            </a:r>
            <a:r>
              <a:rPr lang="en-IN" dirty="0" err="1"/>
              <a:t>anhydrase</a:t>
            </a:r>
            <a:r>
              <a:rPr lang="en-IN" dirty="0"/>
              <a:t> inhibitor</a:t>
            </a:r>
          </a:p>
          <a:p>
            <a:r>
              <a:rPr lang="en-IN" dirty="0"/>
              <a:t>Broad spectrum anticonvulsant</a:t>
            </a:r>
          </a:p>
          <a:p>
            <a:r>
              <a:rPr lang="en-IN" b="1" u="sng" dirty="0">
                <a:solidFill>
                  <a:srgbClr val="FF0066"/>
                </a:solidFill>
              </a:rPr>
              <a:t>MOA :</a:t>
            </a:r>
            <a:r>
              <a:rPr lang="en-IN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Prolongation of Na+ channel inactivation 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 GABA </a:t>
            </a:r>
            <a:r>
              <a:rPr lang="en-IN" dirty="0" err="1"/>
              <a:t>potentiation</a:t>
            </a:r>
            <a:r>
              <a:rPr lang="en-IN" dirty="0"/>
              <a:t> by a postsynaptic effect 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 Antagonism of glutamate receptors 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 neuronal </a:t>
            </a:r>
            <a:r>
              <a:rPr lang="en-IN" dirty="0" err="1"/>
              <a:t>hyperpolarization</a:t>
            </a:r>
            <a:r>
              <a:rPr lang="en-IN" dirty="0"/>
              <a:t> through certain k+ channel</a:t>
            </a:r>
          </a:p>
          <a:p>
            <a:r>
              <a:rPr lang="en-IN" b="1" u="sng" dirty="0">
                <a:solidFill>
                  <a:srgbClr val="FF0066"/>
                </a:solidFill>
              </a:rPr>
              <a:t>USES </a:t>
            </a:r>
            <a:r>
              <a:rPr lang="en-IN" dirty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Refractory SPS ,CPS , GTCS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/>
              <a:t>Myoclonic</a:t>
            </a:r>
            <a:r>
              <a:rPr lang="en-IN" dirty="0"/>
              <a:t> seizures</a:t>
            </a:r>
          </a:p>
          <a:p>
            <a:pPr>
              <a:buFont typeface="Wingdings" pitchFamily="2" charset="2"/>
              <a:buChar char="ü"/>
            </a:pPr>
            <a:r>
              <a:rPr lang="en-IN" dirty="0"/>
              <a:t>Prophylaxis for migraine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ZONISAMIDE :</a:t>
            </a:r>
          </a:p>
          <a:p>
            <a:r>
              <a:rPr lang="en-IN" dirty="0"/>
              <a:t>Newer anticonvulsant with weak carbonic </a:t>
            </a:r>
            <a:r>
              <a:rPr lang="en-IN" dirty="0" err="1"/>
              <a:t>anhydrase</a:t>
            </a:r>
            <a:r>
              <a:rPr lang="en-IN" dirty="0"/>
              <a:t> inhibitor </a:t>
            </a:r>
          </a:p>
          <a:p>
            <a:r>
              <a:rPr lang="en-IN" dirty="0"/>
              <a:t>Prolongation of inactivation of Na</a:t>
            </a:r>
            <a:r>
              <a:rPr lang="en-IN" baseline="30000" dirty="0"/>
              <a:t>+ </a:t>
            </a:r>
            <a:r>
              <a:rPr lang="en-IN" dirty="0"/>
              <a:t>channel inactivation resulting in suppression of repetitive neuronal firing </a:t>
            </a:r>
          </a:p>
          <a:p>
            <a:r>
              <a:rPr lang="en-IN" dirty="0"/>
              <a:t>Suppress T-type of Ca</a:t>
            </a:r>
            <a:r>
              <a:rPr lang="en-IN" baseline="30000" dirty="0"/>
              <a:t>2+ </a:t>
            </a:r>
            <a:r>
              <a:rPr lang="en-IN" dirty="0"/>
              <a:t>currents in certain neurones</a:t>
            </a:r>
          </a:p>
          <a:p>
            <a:r>
              <a:rPr lang="en-IN" b="1" u="sng" dirty="0" err="1">
                <a:solidFill>
                  <a:srgbClr val="FF0066"/>
                </a:solidFill>
              </a:rPr>
              <a:t>Pk</a:t>
            </a:r>
            <a:r>
              <a:rPr lang="en-IN" b="1" u="sng" dirty="0">
                <a:solidFill>
                  <a:srgbClr val="FF0066"/>
                </a:solidFill>
              </a:rPr>
              <a:t> :</a:t>
            </a:r>
            <a:r>
              <a:rPr lang="en-IN" dirty="0"/>
              <a:t> well absorbed orally , excreted unchanged in urine , T1/1 </a:t>
            </a:r>
            <a:r>
              <a:rPr lang="en-IN" dirty="0">
                <a:sym typeface="Wingdings" pitchFamily="2" charset="2"/>
              </a:rPr>
              <a:t> 60 hrs </a:t>
            </a: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S/E </a:t>
            </a:r>
            <a:r>
              <a:rPr lang="en-IN" dirty="0">
                <a:sym typeface="Wingdings" pitchFamily="2" charset="2"/>
              </a:rPr>
              <a:t> somnolence , dizziness , headache , irritability , anorexia  , metabolic acidosis &amp; renal stones</a:t>
            </a: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C/I </a:t>
            </a:r>
            <a:r>
              <a:rPr lang="en-IN" dirty="0">
                <a:sym typeface="Wingdings" pitchFamily="2" charset="2"/>
              </a:rPr>
              <a:t> in pts sensitive to </a:t>
            </a:r>
            <a:r>
              <a:rPr lang="en-IN" dirty="0" err="1">
                <a:sym typeface="Wingdings" pitchFamily="2" charset="2"/>
              </a:rPr>
              <a:t>sulfonamides</a:t>
            </a:r>
            <a:r>
              <a:rPr lang="en-IN" dirty="0">
                <a:sym typeface="Wingdings" pitchFamily="2" charset="2"/>
              </a:rPr>
              <a:t> </a:t>
            </a:r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264696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0070C0"/>
                </a:solidFill>
              </a:rPr>
              <a:t>Infantile spasm (</a:t>
            </a:r>
            <a:r>
              <a:rPr lang="en-IN" dirty="0" err="1">
                <a:solidFill>
                  <a:srgbClr val="0070C0"/>
                </a:solidFill>
              </a:rPr>
              <a:t>hypsarrhythmia</a:t>
            </a:r>
            <a:r>
              <a:rPr lang="en-IN" dirty="0">
                <a:solidFill>
                  <a:srgbClr val="0070C0"/>
                </a:solidFill>
              </a:rPr>
              <a:t>) : </a:t>
            </a:r>
            <a:r>
              <a:rPr lang="en-IN" dirty="0"/>
              <a:t>seen in infants. Probably not a form of epilepsy.</a:t>
            </a:r>
          </a:p>
          <a:p>
            <a:pPr marL="0" indent="0">
              <a:buNone/>
            </a:pPr>
            <a:r>
              <a:rPr lang="en-IN" dirty="0"/>
              <a:t>        intermittent muscle spasm and progressive mental deterioration </a:t>
            </a:r>
          </a:p>
          <a:p>
            <a:pPr marL="0" indent="0">
              <a:buNone/>
            </a:pPr>
            <a:r>
              <a:rPr lang="en-IN" dirty="0"/>
              <a:t>       diffuse changes in </a:t>
            </a:r>
            <a:r>
              <a:rPr lang="en-IN" dirty="0" err="1"/>
              <a:t>interseizure</a:t>
            </a:r>
            <a:r>
              <a:rPr lang="en-IN" dirty="0"/>
              <a:t> EEG are noted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Partial seizures </a:t>
            </a:r>
            <a:r>
              <a:rPr lang="en-IN" dirty="0"/>
              <a:t>:</a:t>
            </a:r>
          </a:p>
          <a:p>
            <a:r>
              <a:rPr lang="en-IN" dirty="0">
                <a:solidFill>
                  <a:srgbClr val="0070C0"/>
                </a:solidFill>
              </a:rPr>
              <a:t>Simple partial seizures (cortical focal epilepsy): 	</a:t>
            </a:r>
            <a:r>
              <a:rPr lang="en-IN" dirty="0"/>
              <a:t>lasts for ½ - 1 min. often secondary</a:t>
            </a:r>
          </a:p>
          <a:p>
            <a:pPr marL="0" indent="0">
              <a:buNone/>
            </a:pPr>
            <a:r>
              <a:rPr lang="en-IN" dirty="0"/>
              <a:t>                convulsions are confined to a group of muscle or localized sensory disturbances depending upon the area of cortex involved in the seizures</a:t>
            </a:r>
          </a:p>
          <a:p>
            <a:pPr marL="0" indent="0">
              <a:buNone/>
            </a:pPr>
            <a:r>
              <a:rPr lang="en-IN" dirty="0"/>
              <a:t>           no loss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3208397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IN" b="1" u="sng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LEVITIRACETAM</a:t>
            </a:r>
          </a:p>
          <a:p>
            <a:pPr>
              <a:buNone/>
            </a:pPr>
            <a:endParaRPr lang="en-IN" b="1" u="sng" dirty="0">
              <a:solidFill>
                <a:srgbClr val="FF0066"/>
              </a:solidFill>
            </a:endParaRPr>
          </a:p>
          <a:p>
            <a:r>
              <a:rPr lang="en-IN" dirty="0"/>
              <a:t> MOA unknown</a:t>
            </a:r>
          </a:p>
          <a:p>
            <a:r>
              <a:rPr lang="en-IN" dirty="0"/>
              <a:t>May modify synaptic release of glutamate / GABA by binding to a specific synaptic protein  labelled ‘SV</a:t>
            </a:r>
            <a:r>
              <a:rPr lang="en-IN" baseline="-25000" dirty="0"/>
              <a:t>2 </a:t>
            </a:r>
            <a:r>
              <a:rPr lang="en-IN" dirty="0"/>
              <a:t>A’</a:t>
            </a:r>
          </a:p>
          <a:p>
            <a:r>
              <a:rPr lang="en-IN" b="1" u="sng" dirty="0">
                <a:solidFill>
                  <a:srgbClr val="FF0066"/>
                </a:solidFill>
              </a:rPr>
              <a:t>S/E </a:t>
            </a:r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</a:t>
            </a:r>
            <a:r>
              <a:rPr lang="en-IN" dirty="0">
                <a:sym typeface="Wingdings" pitchFamily="2" charset="2"/>
              </a:rPr>
              <a:t> sleepiness , dizziness,  weakness ,  &amp; rarely behavioural  changes , driving may be impaired</a:t>
            </a: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USES :</a:t>
            </a:r>
            <a:r>
              <a:rPr lang="en-IN" dirty="0">
                <a:sym typeface="Wingdings" pitchFamily="2" charset="2"/>
              </a:rPr>
              <a:t> CPS, GTCS , &amp; </a:t>
            </a:r>
            <a:r>
              <a:rPr lang="en-IN" dirty="0" err="1">
                <a:sym typeface="Wingdings" pitchFamily="2" charset="2"/>
              </a:rPr>
              <a:t>Myoclonic</a:t>
            </a:r>
            <a:r>
              <a:rPr lang="en-IN" dirty="0">
                <a:sym typeface="Wingdings" pitchFamily="2" charset="2"/>
              </a:rPr>
              <a:t> epilepsy </a:t>
            </a: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C/I </a:t>
            </a:r>
            <a:r>
              <a:rPr lang="en-IN" dirty="0">
                <a:sym typeface="Wingdings" pitchFamily="2" charset="2"/>
              </a:rPr>
              <a:t> children below 4 yrs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TIAGABINE : </a:t>
            </a:r>
          </a:p>
          <a:p>
            <a:r>
              <a:rPr lang="en-IN" dirty="0"/>
              <a:t>Potentiates GABA mediated neuronal inhibition by depressing GABA transporter GAT-1 which  removes </a:t>
            </a:r>
            <a:r>
              <a:rPr lang="en-IN" dirty="0" err="1"/>
              <a:t>synaptically</a:t>
            </a:r>
            <a:r>
              <a:rPr lang="en-IN" dirty="0"/>
              <a:t> released GABA into neurones &amp; </a:t>
            </a:r>
            <a:r>
              <a:rPr lang="en-IN" dirty="0" err="1"/>
              <a:t>glial</a:t>
            </a:r>
            <a:r>
              <a:rPr lang="en-IN" dirty="0"/>
              <a:t> cells</a:t>
            </a:r>
          </a:p>
          <a:p>
            <a:r>
              <a:rPr lang="en-IN" dirty="0"/>
              <a:t>Maximal electro shock &amp; kindled seizures are suppressed </a:t>
            </a:r>
          </a:p>
          <a:p>
            <a:r>
              <a:rPr lang="en-IN" b="1" u="sng" dirty="0">
                <a:solidFill>
                  <a:srgbClr val="FF0066"/>
                </a:solidFill>
              </a:rPr>
              <a:t>S/E </a:t>
            </a:r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</a:t>
            </a:r>
            <a:r>
              <a:rPr lang="en-IN" dirty="0">
                <a:sym typeface="Wingdings" pitchFamily="2" charset="2"/>
              </a:rPr>
              <a:t> mild sedation , nervousness , asthenia , amnesia , &amp; abdominal pain</a:t>
            </a: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USES </a:t>
            </a:r>
            <a:r>
              <a:rPr lang="en-IN" dirty="0">
                <a:sym typeface="Wingdings" pitchFamily="2" charset="2"/>
              </a:rPr>
              <a:t> as an add – on therapy for partial seizures with or without secondary generalisation when not  adequately   controlled  by standard </a:t>
            </a:r>
            <a:r>
              <a:rPr lang="en-IN" dirty="0" err="1">
                <a:sym typeface="Wingdings" pitchFamily="2" charset="2"/>
              </a:rPr>
              <a:t>antiepileptics</a:t>
            </a:r>
            <a:r>
              <a:rPr lang="en-IN" dirty="0">
                <a:sym typeface="Wingdings" pitchFamily="2" charset="2"/>
              </a:rPr>
              <a:t> drugs</a:t>
            </a: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IN" b="1" u="sng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VIGABATRIN ( </a:t>
            </a:r>
            <a:r>
              <a:rPr lang="el-GR" b="1" u="sng" dirty="0">
                <a:solidFill>
                  <a:srgbClr val="FF0066"/>
                </a:solidFill>
              </a:rPr>
              <a:t>γ</a:t>
            </a:r>
            <a:r>
              <a:rPr lang="en-IN" b="1" u="sng" dirty="0">
                <a:solidFill>
                  <a:srgbClr val="FF0066"/>
                </a:solidFill>
              </a:rPr>
              <a:t> vinyl GABA ) :</a:t>
            </a:r>
          </a:p>
          <a:p>
            <a:r>
              <a:rPr lang="en-IN" dirty="0"/>
              <a:t>Inhibitor of GABA - </a:t>
            </a:r>
            <a:r>
              <a:rPr lang="en-IN" dirty="0" err="1"/>
              <a:t>Transaminases</a:t>
            </a:r>
            <a:r>
              <a:rPr lang="en-IN" dirty="0"/>
              <a:t> , the enzyme which degrades GABA</a:t>
            </a:r>
          </a:p>
          <a:p>
            <a:r>
              <a:rPr lang="en-IN" dirty="0"/>
              <a:t>Anti </a:t>
            </a:r>
            <a:r>
              <a:rPr lang="en-IN" dirty="0" err="1"/>
              <a:t>convulsant</a:t>
            </a:r>
            <a:r>
              <a:rPr lang="en-IN" dirty="0"/>
              <a:t> action </a:t>
            </a:r>
            <a:r>
              <a:rPr lang="en-IN" dirty="0">
                <a:sym typeface="Wingdings" pitchFamily="2" charset="2"/>
              </a:rPr>
              <a:t></a:t>
            </a:r>
            <a:r>
              <a:rPr lang="en-IN" dirty="0"/>
              <a:t> Increase in synaptic  GABA concentration.</a:t>
            </a:r>
          </a:p>
          <a:p>
            <a:r>
              <a:rPr lang="en-IN" b="1" u="sng" dirty="0">
                <a:solidFill>
                  <a:srgbClr val="FF0066"/>
                </a:solidFill>
              </a:rPr>
              <a:t>S/E </a:t>
            </a:r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</a:t>
            </a:r>
            <a:r>
              <a:rPr lang="en-IN" dirty="0">
                <a:sym typeface="Wingdings" pitchFamily="2" charset="2"/>
              </a:rPr>
              <a:t> visual field contraction  &amp; production of behavioural changes , depression or psychosis</a:t>
            </a:r>
          </a:p>
          <a:p>
            <a:r>
              <a:rPr lang="en-IN" b="1" u="sng" dirty="0">
                <a:solidFill>
                  <a:srgbClr val="FF0066"/>
                </a:solidFill>
                <a:sym typeface="Wingdings" pitchFamily="2" charset="2"/>
              </a:rPr>
              <a:t>USES :</a:t>
            </a:r>
            <a:r>
              <a:rPr lang="en-IN" dirty="0">
                <a:sym typeface="Wingdings" pitchFamily="2" charset="2"/>
              </a:rPr>
              <a:t> Refractory epilepsy especially CPS with or without  generalisation </a:t>
            </a:r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IN" b="1" u="sng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IN" b="1" u="sng" dirty="0">
                <a:solidFill>
                  <a:srgbClr val="FF0066"/>
                </a:solidFill>
              </a:rPr>
              <a:t>LACOSAMIDE : </a:t>
            </a:r>
          </a:p>
          <a:p>
            <a:pPr>
              <a:buNone/>
            </a:pPr>
            <a:endParaRPr lang="en-IN" b="1" u="sng" dirty="0">
              <a:solidFill>
                <a:srgbClr val="FF0066"/>
              </a:solidFill>
            </a:endParaRPr>
          </a:p>
          <a:p>
            <a:r>
              <a:rPr lang="en-IN" dirty="0"/>
              <a:t>It acts by enhancing Na+ channel inactivation  &amp;  suppressing repetitive  firing neurones </a:t>
            </a:r>
          </a:p>
          <a:p>
            <a:r>
              <a:rPr lang="en-IN" dirty="0"/>
              <a:t>Metabolised by CYP2C19 &amp; excreted in urine</a:t>
            </a:r>
          </a:p>
          <a:p>
            <a:r>
              <a:rPr lang="en-IN" b="1" u="sng" dirty="0">
                <a:solidFill>
                  <a:srgbClr val="FF0066"/>
                </a:solidFill>
              </a:rPr>
              <a:t>ADR:</a:t>
            </a:r>
            <a:r>
              <a:rPr lang="en-IN" dirty="0"/>
              <a:t> Ataxia , Vertigo ,</a:t>
            </a:r>
            <a:r>
              <a:rPr lang="en-IN" dirty="0" err="1"/>
              <a:t>Diplopia,Tremor</a:t>
            </a:r>
            <a:r>
              <a:rPr lang="en-IN" dirty="0"/>
              <a:t> ,Depression , &amp; Cardiac </a:t>
            </a:r>
            <a:r>
              <a:rPr lang="en-IN" dirty="0" err="1"/>
              <a:t>arrythmias</a:t>
            </a:r>
            <a:endParaRPr lang="en-IN" dirty="0"/>
          </a:p>
          <a:p>
            <a:r>
              <a:rPr lang="en-IN" b="1" u="sng" dirty="0">
                <a:solidFill>
                  <a:srgbClr val="FF0066"/>
                </a:solidFill>
              </a:rPr>
              <a:t>Dose :</a:t>
            </a:r>
            <a:r>
              <a:rPr lang="en-IN" dirty="0"/>
              <a:t> 50 mg BD increases </a:t>
            </a:r>
            <a:r>
              <a:rPr lang="en-IN" dirty="0" err="1"/>
              <a:t>upto</a:t>
            </a:r>
            <a:r>
              <a:rPr lang="en-IN" dirty="0"/>
              <a:t> 200mg BD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n-IN" b="1" u="sng" dirty="0">
                <a:solidFill>
                  <a:srgbClr val="C00000"/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en-IN" sz="3600" dirty="0"/>
              <a:t>Choice &amp; Dose of drug</a:t>
            </a:r>
          </a:p>
          <a:p>
            <a:r>
              <a:rPr lang="en-IN" sz="3600" dirty="0"/>
              <a:t>Initial treatment :</a:t>
            </a:r>
          </a:p>
          <a:p>
            <a:r>
              <a:rPr lang="en-IN" sz="3600" dirty="0"/>
              <a:t>A single Tonic – </a:t>
            </a:r>
            <a:r>
              <a:rPr lang="en-IN" sz="3600" dirty="0" err="1"/>
              <a:t>Clonic</a:t>
            </a:r>
            <a:r>
              <a:rPr lang="en-IN" sz="3600" dirty="0"/>
              <a:t> seizure may not merit initiation of anti-epileptic therapy</a:t>
            </a:r>
          </a:p>
          <a:p>
            <a:r>
              <a:rPr lang="en-IN" sz="3600" dirty="0"/>
              <a:t>A seizure diary should be maintained </a:t>
            </a:r>
          </a:p>
          <a:p>
            <a:r>
              <a:rPr lang="en-IN" sz="3600" dirty="0"/>
              <a:t>Drug withdrawal</a:t>
            </a:r>
          </a:p>
          <a:p>
            <a:r>
              <a:rPr lang="en-IN" sz="3600" dirty="0"/>
              <a:t>Pregnancy</a:t>
            </a:r>
          </a:p>
          <a:p>
            <a:r>
              <a:rPr lang="en-IN" sz="3600" dirty="0"/>
              <a:t>Dose regulation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-357214"/>
            <a:ext cx="8153400" cy="1417638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EFFECTIVE PLASMA LEVELS</a:t>
            </a:r>
          </a:p>
        </p:txBody>
      </p:sp>
      <p:graphicFrame>
        <p:nvGraphicFramePr>
          <p:cNvPr id="60497" name="Group 81"/>
          <p:cNvGraphicFramePr>
            <a:graphicFrameLocks noGrp="1"/>
          </p:cNvGraphicFramePr>
          <p:nvPr>
            <p:ph idx="1"/>
          </p:nvPr>
        </p:nvGraphicFramePr>
        <p:xfrm>
          <a:off x="381000" y="850377"/>
          <a:ext cx="8037822" cy="5864772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DRUG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Effective Level(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ug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TOXIC LEVEL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ug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mL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Carbamzepine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Adobe Gothic Std B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5 - 10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&gt;12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Phenytoin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Adobe Gothic Std B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10 –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&gt;20mild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&gt;35 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Phenobarbital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10 –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&gt;30 mild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&gt;60 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Ethosuximide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Adobe Gothic Std B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50 -100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 &gt;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Valproic Acid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Adobe Gothic Std B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40 - 100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dobe Gothic Std B" pitchFamily="34" charset="-128"/>
                          <a:cs typeface="Arial" pitchFamily="34" charset="0"/>
                        </a:rPr>
                        <a:t>&gt;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TYPE OF SEIZURES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FIRST CHOICE DRUGS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SECOND CHOICE DRUGS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ALTERNATIVE/ADD</a:t>
                      </a:r>
                      <a:r>
                        <a:rPr lang="en-IN" baseline="0" dirty="0"/>
                        <a:t> –ON DRUGS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GTCS</a:t>
                      </a:r>
                    </a:p>
                    <a:p>
                      <a:r>
                        <a:rPr lang="en-IN" dirty="0"/>
                        <a:t>SIMPLE PARTIAL WITH OR WITHOUT GENERALISATION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Carbamazepine</a:t>
                      </a:r>
                      <a:r>
                        <a:rPr lang="en-IN" sz="2000" baseline="0" dirty="0"/>
                        <a:t> </a:t>
                      </a:r>
                    </a:p>
                    <a:p>
                      <a:r>
                        <a:rPr lang="en-IN" sz="2000" baseline="0" dirty="0" err="1"/>
                        <a:t>Phenytoin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Valproate</a:t>
                      </a:r>
                      <a:r>
                        <a:rPr lang="en-IN" dirty="0"/>
                        <a:t> </a:t>
                      </a:r>
                    </a:p>
                    <a:p>
                      <a:r>
                        <a:rPr lang="en-IN" dirty="0" err="1"/>
                        <a:t>Phenobarbitone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Lamotrigine</a:t>
                      </a:r>
                      <a:endParaRPr lang="en-IN" dirty="0"/>
                    </a:p>
                    <a:p>
                      <a:r>
                        <a:rPr lang="en-IN" dirty="0" err="1"/>
                        <a:t>Gabapentin</a:t>
                      </a:r>
                      <a:r>
                        <a:rPr lang="en-IN" baseline="0" dirty="0"/>
                        <a:t> , </a:t>
                      </a:r>
                      <a:r>
                        <a:rPr lang="en-IN" baseline="0" dirty="0" err="1"/>
                        <a:t>Topiramate</a:t>
                      </a:r>
                      <a:r>
                        <a:rPr lang="en-IN" baseline="0" dirty="0"/>
                        <a:t> , </a:t>
                      </a:r>
                      <a:r>
                        <a:rPr lang="en-IN" baseline="0" dirty="0" err="1"/>
                        <a:t>Primidone</a:t>
                      </a:r>
                      <a:r>
                        <a:rPr lang="en-IN" baseline="0" dirty="0"/>
                        <a:t> , </a:t>
                      </a:r>
                      <a:r>
                        <a:rPr lang="en-IN" baseline="0" dirty="0" err="1"/>
                        <a:t>Levitiracetam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aseline="0" dirty="0"/>
                        <a:t>COMPLEX PARTIAL WITH OR WITHOUT GENARALISATION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Carbamazepine</a:t>
                      </a:r>
                      <a:r>
                        <a:rPr lang="en-IN" dirty="0"/>
                        <a:t> </a:t>
                      </a:r>
                    </a:p>
                    <a:p>
                      <a:r>
                        <a:rPr lang="en-IN" dirty="0" err="1"/>
                        <a:t>Valproate</a:t>
                      </a:r>
                      <a:endParaRPr lang="en-IN" dirty="0"/>
                    </a:p>
                    <a:p>
                      <a:r>
                        <a:rPr lang="en-IN" dirty="0" err="1"/>
                        <a:t>Phenytoin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Gabapentin</a:t>
                      </a:r>
                      <a:endParaRPr lang="en-IN" dirty="0"/>
                    </a:p>
                    <a:p>
                      <a:r>
                        <a:rPr lang="en-IN" dirty="0" err="1"/>
                        <a:t>Lamotrigine</a:t>
                      </a:r>
                      <a:endParaRPr lang="en-IN" dirty="0"/>
                    </a:p>
                    <a:p>
                      <a:r>
                        <a:rPr lang="en-IN" dirty="0" err="1"/>
                        <a:t>levitiracetam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Clobazam</a:t>
                      </a:r>
                      <a:r>
                        <a:rPr lang="en-IN" dirty="0"/>
                        <a:t> </a:t>
                      </a:r>
                    </a:p>
                    <a:p>
                      <a:r>
                        <a:rPr lang="en-IN" dirty="0" err="1"/>
                        <a:t>Zonisamide</a:t>
                      </a:r>
                      <a:endParaRPr lang="en-IN" dirty="0"/>
                    </a:p>
                    <a:p>
                      <a:r>
                        <a:rPr lang="en-IN" dirty="0" err="1"/>
                        <a:t>Topiramate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ABSENCE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Valproate</a:t>
                      </a:r>
                      <a:endParaRPr lang="en-IN" dirty="0"/>
                    </a:p>
                    <a:p>
                      <a:r>
                        <a:rPr lang="en-IN" dirty="0" err="1"/>
                        <a:t>Ethosuximide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Ethosuximate</a:t>
                      </a:r>
                      <a:endParaRPr lang="en-IN" dirty="0"/>
                    </a:p>
                    <a:p>
                      <a:r>
                        <a:rPr lang="en-IN" dirty="0" err="1"/>
                        <a:t>lamotrigine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Clobazam</a:t>
                      </a:r>
                      <a:endParaRPr lang="en-IN" dirty="0"/>
                    </a:p>
                    <a:p>
                      <a:r>
                        <a:rPr lang="en-IN" dirty="0" err="1"/>
                        <a:t>Clonazepam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70"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MYOCLONIC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Valproate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Lamotrigine</a:t>
                      </a:r>
                      <a:endParaRPr lang="en-IN" dirty="0"/>
                    </a:p>
                    <a:p>
                      <a:r>
                        <a:rPr lang="en-IN" dirty="0" err="1"/>
                        <a:t>Topiramate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Levitiracetam</a:t>
                      </a:r>
                      <a:endParaRPr lang="en-IN" dirty="0"/>
                    </a:p>
                    <a:p>
                      <a:r>
                        <a:rPr lang="en-IN" dirty="0" err="1"/>
                        <a:t>Clonazepam</a:t>
                      </a:r>
                      <a:r>
                        <a:rPr lang="en-IN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ATONIC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Valproate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Clonazepam</a:t>
                      </a:r>
                      <a:endParaRPr lang="en-IN" dirty="0"/>
                    </a:p>
                    <a:p>
                      <a:r>
                        <a:rPr lang="en-IN" dirty="0" err="1"/>
                        <a:t>Clobazam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Lamotrigine</a:t>
                      </a:r>
                      <a:r>
                        <a:rPr lang="en-IN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FEBRILE</a:t>
                      </a:r>
                      <a:r>
                        <a:rPr lang="en-IN" baseline="0" dirty="0"/>
                        <a:t> SEIZURES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Rectal</a:t>
                      </a:r>
                      <a:r>
                        <a:rPr lang="en-IN" baseline="0" dirty="0"/>
                        <a:t> Diazepam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STATUS</a:t>
                      </a:r>
                      <a:r>
                        <a:rPr lang="en-IN" baseline="0" dirty="0"/>
                        <a:t> EPILEPTICUS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Lorazepam</a:t>
                      </a:r>
                      <a:r>
                        <a:rPr lang="en-IN" dirty="0"/>
                        <a:t> </a:t>
                      </a:r>
                    </a:p>
                    <a:p>
                      <a:r>
                        <a:rPr lang="en-IN" dirty="0"/>
                        <a:t>diazepam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Fosphenytoin</a:t>
                      </a:r>
                      <a:r>
                        <a:rPr lang="en-IN" baseline="0" dirty="0"/>
                        <a:t> </a:t>
                      </a:r>
                    </a:p>
                    <a:p>
                      <a:r>
                        <a:rPr lang="en-IN" baseline="0" dirty="0" err="1"/>
                        <a:t>Phenobarbitone</a:t>
                      </a:r>
                      <a:r>
                        <a:rPr lang="en-IN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General</a:t>
                      </a:r>
                      <a:r>
                        <a:rPr lang="en-IN" baseline="0" dirty="0"/>
                        <a:t> anaesthetics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749" y="1714488"/>
            <a:ext cx="65872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Complex partial seizures ( temporal lobe epilepsy) :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        Attacks of </a:t>
            </a:r>
            <a:r>
              <a:rPr lang="en-IN" dirty="0" err="1"/>
              <a:t>bizzare</a:t>
            </a:r>
            <a:r>
              <a:rPr lang="en-IN" dirty="0"/>
              <a:t> and confused behaviour and purposeless movements, emotional changes lasting 1-2 </a:t>
            </a:r>
            <a:r>
              <a:rPr lang="en-IN" dirty="0" err="1"/>
              <a:t>mins</a:t>
            </a:r>
            <a:r>
              <a:rPr lang="en-IN" dirty="0"/>
              <a:t> along with impairment of consciousness. Aura often precedes.</a:t>
            </a:r>
          </a:p>
          <a:p>
            <a:r>
              <a:rPr lang="en-IN" dirty="0">
                <a:solidFill>
                  <a:srgbClr val="0070C0"/>
                </a:solidFill>
              </a:rPr>
              <a:t>Simple partial or complex partial secondarily generalised : </a:t>
            </a:r>
          </a:p>
          <a:p>
            <a:pPr marL="0" indent="0">
              <a:buNone/>
            </a:pPr>
            <a:r>
              <a:rPr lang="en-IN" dirty="0"/>
              <a:t>             partial seizure occurs first and evolves into GTCS with loss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79575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Causes of Seizures or Epilepsy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Genetic or hereditary (Primary)</a:t>
            </a:r>
          </a:p>
          <a:p>
            <a:r>
              <a:rPr lang="en-IN" dirty="0"/>
              <a:t>Brain lesions mainly due to birth trauma </a:t>
            </a:r>
          </a:p>
          <a:p>
            <a:r>
              <a:rPr lang="en-IN" dirty="0"/>
              <a:t>Infections like cerebral meningitis and abscess</a:t>
            </a:r>
          </a:p>
          <a:p>
            <a:r>
              <a:rPr lang="en-IN" dirty="0"/>
              <a:t>Metabolic disorders : lack of oxygen, alkalosis, hypoglycaemia, hypocalcaemia, hyperpyrexia and vitamin B6 deficiency</a:t>
            </a:r>
          </a:p>
          <a:p>
            <a:r>
              <a:rPr lang="en-IN" dirty="0"/>
              <a:t>Sudden drug withdrawal after abuse</a:t>
            </a:r>
          </a:p>
          <a:p>
            <a:r>
              <a:rPr lang="en-IN" dirty="0"/>
              <a:t>Flashes of light and loud noises  </a:t>
            </a:r>
          </a:p>
        </p:txBody>
      </p:sp>
    </p:spTree>
    <p:extLst>
      <p:ext uri="{BB962C8B-B14F-4D97-AF65-F5344CB8AC3E}">
        <p14:creationId xmlns:p14="http://schemas.microsoft.com/office/powerpoint/2010/main" val="233409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0070C0"/>
                </a:solidFill>
              </a:rPr>
              <a:t>Barbiturates :</a:t>
            </a:r>
            <a:r>
              <a:rPr lang="en-IN" dirty="0"/>
              <a:t> </a:t>
            </a:r>
            <a:r>
              <a:rPr lang="en-IN" dirty="0" err="1"/>
              <a:t>Phenobarbitone</a:t>
            </a:r>
            <a:r>
              <a:rPr lang="en-IN" dirty="0"/>
              <a:t> </a:t>
            </a:r>
          </a:p>
          <a:p>
            <a:r>
              <a:rPr lang="en-IN" dirty="0" err="1">
                <a:solidFill>
                  <a:srgbClr val="0070C0"/>
                </a:solidFill>
              </a:rPr>
              <a:t>Deoxybarbiturate</a:t>
            </a:r>
            <a:r>
              <a:rPr lang="en-IN" dirty="0">
                <a:solidFill>
                  <a:srgbClr val="0070C0"/>
                </a:solidFill>
              </a:rPr>
              <a:t> :</a:t>
            </a:r>
            <a:r>
              <a:rPr lang="en-IN" dirty="0"/>
              <a:t> </a:t>
            </a:r>
            <a:r>
              <a:rPr lang="en-IN" dirty="0" err="1"/>
              <a:t>Primidone</a:t>
            </a:r>
            <a:r>
              <a:rPr lang="en-IN" dirty="0"/>
              <a:t> </a:t>
            </a:r>
          </a:p>
          <a:p>
            <a:r>
              <a:rPr lang="en-IN" dirty="0" err="1">
                <a:solidFill>
                  <a:srgbClr val="0070C0"/>
                </a:solidFill>
              </a:rPr>
              <a:t>Hydantoin</a:t>
            </a:r>
            <a:r>
              <a:rPr lang="en-IN" dirty="0">
                <a:solidFill>
                  <a:srgbClr val="0070C0"/>
                </a:solidFill>
              </a:rPr>
              <a:t> :</a:t>
            </a:r>
            <a:r>
              <a:rPr lang="en-IN" dirty="0"/>
              <a:t> Phenytoin </a:t>
            </a:r>
          </a:p>
          <a:p>
            <a:pPr marL="0" indent="0">
              <a:buNone/>
            </a:pPr>
            <a:r>
              <a:rPr lang="en-IN" dirty="0"/>
              <a:t>                         </a:t>
            </a:r>
            <a:r>
              <a:rPr lang="en-IN" dirty="0" err="1"/>
              <a:t>Fosphenytoin</a:t>
            </a:r>
            <a:r>
              <a:rPr lang="en-IN" dirty="0"/>
              <a:t> </a:t>
            </a:r>
          </a:p>
          <a:p>
            <a:r>
              <a:rPr lang="en-IN" dirty="0" err="1">
                <a:solidFill>
                  <a:srgbClr val="0070C0"/>
                </a:solidFill>
              </a:rPr>
              <a:t>Iminostilbene</a:t>
            </a:r>
            <a:r>
              <a:rPr lang="en-IN" dirty="0">
                <a:solidFill>
                  <a:srgbClr val="0070C0"/>
                </a:solidFill>
              </a:rPr>
              <a:t> :</a:t>
            </a:r>
            <a:r>
              <a:rPr lang="en-IN" dirty="0"/>
              <a:t> Carbamazepine </a:t>
            </a:r>
          </a:p>
          <a:p>
            <a:pPr marL="0" indent="0">
              <a:buNone/>
            </a:pPr>
            <a:r>
              <a:rPr lang="en-IN" dirty="0"/>
              <a:t>                                </a:t>
            </a:r>
            <a:r>
              <a:rPr lang="en-IN" dirty="0" err="1"/>
              <a:t>Oxcarbazepine</a:t>
            </a:r>
            <a:endParaRPr lang="en-IN" dirty="0"/>
          </a:p>
          <a:p>
            <a:r>
              <a:rPr lang="en-IN" dirty="0" err="1">
                <a:solidFill>
                  <a:srgbClr val="0070C0"/>
                </a:solidFill>
              </a:rPr>
              <a:t>Succinimide</a:t>
            </a:r>
            <a:r>
              <a:rPr lang="en-IN" dirty="0">
                <a:solidFill>
                  <a:srgbClr val="0070C0"/>
                </a:solidFill>
              </a:rPr>
              <a:t> :</a:t>
            </a:r>
            <a:r>
              <a:rPr lang="en-IN" dirty="0"/>
              <a:t> </a:t>
            </a:r>
            <a:r>
              <a:rPr lang="en-IN" dirty="0" err="1"/>
              <a:t>Ethosuximide</a:t>
            </a:r>
            <a:endParaRPr lang="en-IN" dirty="0"/>
          </a:p>
          <a:p>
            <a:r>
              <a:rPr lang="en-IN" dirty="0">
                <a:solidFill>
                  <a:srgbClr val="0070C0"/>
                </a:solidFill>
              </a:rPr>
              <a:t>Aliphatic carboxylic acid : </a:t>
            </a:r>
            <a:r>
              <a:rPr lang="en-IN" dirty="0" err="1"/>
              <a:t>Valproic</a:t>
            </a:r>
            <a:r>
              <a:rPr lang="en-IN" dirty="0"/>
              <a:t> acid 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</a:t>
            </a:r>
            <a:r>
              <a:rPr lang="en-IN" dirty="0" err="1"/>
              <a:t>divalproex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909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Benzodiazepines :</a:t>
            </a:r>
            <a:r>
              <a:rPr lang="en-IN" dirty="0"/>
              <a:t> Clonazepam   Diazepam   </a:t>
            </a:r>
          </a:p>
          <a:p>
            <a:pPr marL="0" indent="0">
              <a:buNone/>
            </a:pPr>
            <a:r>
              <a:rPr lang="en-IN" dirty="0"/>
              <a:t>                                     </a:t>
            </a:r>
            <a:r>
              <a:rPr lang="en-IN" dirty="0" err="1"/>
              <a:t>Lorazepam</a:t>
            </a:r>
            <a:r>
              <a:rPr lang="en-IN" dirty="0"/>
              <a:t>      </a:t>
            </a:r>
            <a:r>
              <a:rPr lang="en-IN" dirty="0" err="1"/>
              <a:t>Clobazam</a:t>
            </a:r>
            <a:endParaRPr lang="en-IN" dirty="0"/>
          </a:p>
          <a:p>
            <a:r>
              <a:rPr lang="en-IN" dirty="0" err="1">
                <a:solidFill>
                  <a:srgbClr val="0070C0"/>
                </a:solidFill>
              </a:rPr>
              <a:t>Phenyltriazine</a:t>
            </a:r>
            <a:r>
              <a:rPr lang="en-IN" dirty="0">
                <a:solidFill>
                  <a:srgbClr val="0070C0"/>
                </a:solidFill>
              </a:rPr>
              <a:t> :</a:t>
            </a:r>
            <a:r>
              <a:rPr lang="en-IN" dirty="0"/>
              <a:t> </a:t>
            </a:r>
            <a:r>
              <a:rPr lang="en-IN" dirty="0" err="1"/>
              <a:t>Lamotrigine</a:t>
            </a:r>
            <a:r>
              <a:rPr lang="en-IN" dirty="0"/>
              <a:t> </a:t>
            </a:r>
          </a:p>
          <a:p>
            <a:r>
              <a:rPr lang="en-IN" dirty="0">
                <a:solidFill>
                  <a:srgbClr val="0070C0"/>
                </a:solidFill>
              </a:rPr>
              <a:t>Cyclic GABA analogues : </a:t>
            </a:r>
            <a:r>
              <a:rPr lang="en-IN" dirty="0"/>
              <a:t>Gabapentin </a:t>
            </a:r>
          </a:p>
          <a:p>
            <a:pPr marL="0" indent="0">
              <a:buNone/>
            </a:pPr>
            <a:r>
              <a:rPr lang="en-IN" dirty="0"/>
              <a:t>                                                 </a:t>
            </a:r>
            <a:r>
              <a:rPr lang="en-IN" dirty="0" err="1"/>
              <a:t>Pergabalin</a:t>
            </a:r>
            <a:endParaRPr lang="en-IN" dirty="0"/>
          </a:p>
          <a:p>
            <a:r>
              <a:rPr lang="en-IN" dirty="0">
                <a:solidFill>
                  <a:srgbClr val="0070C0"/>
                </a:solidFill>
              </a:rPr>
              <a:t>Newer drugs : </a:t>
            </a:r>
            <a:r>
              <a:rPr lang="en-IN" dirty="0" err="1"/>
              <a:t>Topiramate</a:t>
            </a:r>
            <a:r>
              <a:rPr lang="en-IN" dirty="0"/>
              <a:t>      </a:t>
            </a:r>
            <a:r>
              <a:rPr lang="en-IN" dirty="0" err="1"/>
              <a:t>zonisamide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</a:t>
            </a:r>
            <a:r>
              <a:rPr lang="en-IN" dirty="0" err="1"/>
              <a:t>Levetiracetam</a:t>
            </a:r>
            <a:r>
              <a:rPr lang="en-IN" dirty="0"/>
              <a:t>   </a:t>
            </a:r>
            <a:r>
              <a:rPr lang="en-IN" dirty="0" err="1"/>
              <a:t>Vigabatrin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</a:t>
            </a:r>
            <a:r>
              <a:rPr lang="en-IN" dirty="0" err="1"/>
              <a:t>Tiagabine</a:t>
            </a:r>
            <a:r>
              <a:rPr lang="en-IN" dirty="0"/>
              <a:t>         </a:t>
            </a:r>
            <a:r>
              <a:rPr lang="en-IN" dirty="0" err="1"/>
              <a:t>Lacosamide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57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2507</Words>
  <Application>Microsoft Office PowerPoint</Application>
  <PresentationFormat>On-screen Show (4:3)</PresentationFormat>
  <Paragraphs>453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ANTI EPILEPTICS</vt:lpstr>
      <vt:lpstr>Epilepsy </vt:lpstr>
      <vt:lpstr>Types </vt:lpstr>
      <vt:lpstr>PowerPoint Presentation</vt:lpstr>
      <vt:lpstr>PowerPoint Presentation</vt:lpstr>
      <vt:lpstr>PowerPoint Presentation</vt:lpstr>
      <vt:lpstr>Causes of Seizures or Epilepsy</vt:lpstr>
      <vt:lpstr>Classification </vt:lpstr>
      <vt:lpstr>PowerPoint Presentation</vt:lpstr>
      <vt:lpstr>Mechanism of Action of Antiepileptics</vt:lpstr>
      <vt:lpstr>PowerPoint Presentation</vt:lpstr>
      <vt:lpstr>PowerPoint Presentation</vt:lpstr>
      <vt:lpstr>PowerPoint Presentation</vt:lpstr>
      <vt:lpstr>Phenytoin - diphenylhydantoin </vt:lpstr>
      <vt:lpstr>PowerPoint Presentation</vt:lpstr>
      <vt:lpstr>Adverse Effects </vt:lpstr>
      <vt:lpstr>Overdose toxicity </vt:lpstr>
      <vt:lpstr>Interactions </vt:lpstr>
      <vt:lpstr>Uses </vt:lpstr>
      <vt:lpstr>Fosphenytoin </vt:lpstr>
      <vt:lpstr>Phenobarbitone </vt:lpstr>
      <vt:lpstr>PowerPoint Presentation</vt:lpstr>
      <vt:lpstr>PowerPoint Presentation</vt:lpstr>
      <vt:lpstr>Primidone </vt:lpstr>
      <vt:lpstr>Carbamazepine </vt:lpstr>
      <vt:lpstr>PowerPoint Presentation</vt:lpstr>
      <vt:lpstr>PowerPoint Presentation</vt:lpstr>
      <vt:lpstr>PowerPoint Presentation</vt:lpstr>
      <vt:lpstr>PowerPoint Presentation</vt:lpstr>
      <vt:lpstr>Ethosuximide </vt:lpstr>
      <vt:lpstr>PowerPoint Presentation</vt:lpstr>
      <vt:lpstr>Valproic acid </vt:lpstr>
      <vt:lpstr>PowerPoint Presentation</vt:lpstr>
      <vt:lpstr>PowerPoint Presentation</vt:lpstr>
      <vt:lpstr>PowerPoint Presentation</vt:lpstr>
      <vt:lpstr>Divalproex </vt:lpstr>
      <vt:lpstr>BENZODIAZEPINES</vt:lpstr>
      <vt:lpstr>PowerPoint Presentation</vt:lpstr>
      <vt:lpstr>PowerPoint Presentation</vt:lpstr>
      <vt:lpstr>PowerPoint Presentation</vt:lpstr>
      <vt:lpstr>PowerPoint Presentation</vt:lpstr>
      <vt:lpstr>PHENYLTRIAZINE</vt:lpstr>
      <vt:lpstr>PowerPoint Presentation</vt:lpstr>
      <vt:lpstr>CYCLIC GABA ANALOUGUES</vt:lpstr>
      <vt:lpstr>PowerPoint Presentation</vt:lpstr>
      <vt:lpstr>PowerPoint Presentation</vt:lpstr>
      <vt:lpstr> FELBAMATE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EFFECTIVE PLASMA LEVELS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EPILEPTICS</dc:title>
  <dc:creator>Windows User</dc:creator>
  <cp:lastModifiedBy>sivadr1983@gmail.com</cp:lastModifiedBy>
  <cp:revision>52</cp:revision>
  <dcterms:created xsi:type="dcterms:W3CDTF">2014-04-02T17:19:19Z</dcterms:created>
  <dcterms:modified xsi:type="dcterms:W3CDTF">2020-04-01T05:04:51Z</dcterms:modified>
</cp:coreProperties>
</file>