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sldIdLst>
    <p:sldId id="256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301" r:id="rId26"/>
    <p:sldId id="302" r:id="rId27"/>
    <p:sldId id="303" r:id="rId28"/>
    <p:sldId id="304" r:id="rId29"/>
    <p:sldId id="305" r:id="rId30"/>
    <p:sldId id="306" r:id="rId31"/>
    <p:sldId id="261" r:id="rId32"/>
    <p:sldId id="272" r:id="rId33"/>
    <p:sldId id="267" r:id="rId34"/>
    <p:sldId id="262" r:id="rId35"/>
    <p:sldId id="257" r:id="rId36"/>
    <p:sldId id="258" r:id="rId37"/>
    <p:sldId id="273" r:id="rId38"/>
    <p:sldId id="277" r:id="rId39"/>
    <p:sldId id="275" r:id="rId40"/>
    <p:sldId id="274" r:id="rId41"/>
    <p:sldId id="266" r:id="rId42"/>
    <p:sldId id="268" r:id="rId43"/>
    <p:sldId id="260" r:id="rId44"/>
    <p:sldId id="263" r:id="rId45"/>
    <p:sldId id="270" r:id="rId46"/>
    <p:sldId id="264" r:id="rId47"/>
    <p:sldId id="259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F0FEA9-A032-423E-8B3A-C3DE7E86ADA3}" type="datetimeFigureOut">
              <a:rPr lang="en-US" smtClean="0"/>
              <a:pPr/>
              <a:t>4/11/2014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13654-5D4D-4924-A4E8-803F35EA656A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/>
            <a:ext uri="{91240B29-F687-4F45-9708-019B960494DF}"/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l" rtl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rtl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fld id="{46C4A249-C8DE-4DDA-B974-9C1183CB1CD4}" type="slidenum">
              <a:rPr lang="en-US" smtClean="0"/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42</a:t>
            </a:fld>
            <a:endParaRPr 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ms-MY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85F5E-5D05-490E-A4A9-1F6A2D96361A}" type="datetimeFigureOut">
              <a:rPr lang="en-IN" smtClean="0"/>
              <a:pPr/>
              <a:t>11-04-2014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1335-5F08-44BD-8CD8-A91E7BA6146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374681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85F5E-5D05-490E-A4A9-1F6A2D96361A}" type="datetimeFigureOut">
              <a:rPr lang="en-IN" smtClean="0"/>
              <a:pPr/>
              <a:t>11-04-2014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1335-5F08-44BD-8CD8-A91E7BA6146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591999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85F5E-5D05-490E-A4A9-1F6A2D96361A}" type="datetimeFigureOut">
              <a:rPr lang="en-IN" smtClean="0"/>
              <a:pPr/>
              <a:t>11-04-2014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1335-5F08-44BD-8CD8-A91E7BA6146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676226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85F5E-5D05-490E-A4A9-1F6A2D96361A}" type="datetimeFigureOut">
              <a:rPr lang="en-IN" smtClean="0"/>
              <a:pPr/>
              <a:t>11-04-2014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1335-5F08-44BD-8CD8-A91E7BA6146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340151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85F5E-5D05-490E-A4A9-1F6A2D96361A}" type="datetimeFigureOut">
              <a:rPr lang="en-IN" smtClean="0"/>
              <a:pPr/>
              <a:t>11-04-2014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1335-5F08-44BD-8CD8-A91E7BA6146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206494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85F5E-5D05-490E-A4A9-1F6A2D96361A}" type="datetimeFigureOut">
              <a:rPr lang="en-IN" smtClean="0"/>
              <a:pPr/>
              <a:t>11-04-2014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1335-5F08-44BD-8CD8-A91E7BA6146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763269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85F5E-5D05-490E-A4A9-1F6A2D96361A}" type="datetimeFigureOut">
              <a:rPr lang="en-IN" smtClean="0"/>
              <a:pPr/>
              <a:t>11-04-2014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1335-5F08-44BD-8CD8-A91E7BA6146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97930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85F5E-5D05-490E-A4A9-1F6A2D96361A}" type="datetimeFigureOut">
              <a:rPr lang="en-IN" smtClean="0"/>
              <a:pPr/>
              <a:t>11-04-2014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1335-5F08-44BD-8CD8-A91E7BA6146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46898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85F5E-5D05-490E-A4A9-1F6A2D96361A}" type="datetimeFigureOut">
              <a:rPr lang="en-IN" smtClean="0"/>
              <a:pPr/>
              <a:t>11-04-2014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1335-5F08-44BD-8CD8-A91E7BA6146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687386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85F5E-5D05-490E-A4A9-1F6A2D96361A}" type="datetimeFigureOut">
              <a:rPr lang="en-IN" smtClean="0"/>
              <a:pPr/>
              <a:t>11-04-2014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1335-5F08-44BD-8CD8-A91E7BA6146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308601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85F5E-5D05-490E-A4A9-1F6A2D96361A}" type="datetimeFigureOut">
              <a:rPr lang="en-IN" smtClean="0"/>
              <a:pPr/>
              <a:t>11-04-2014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1335-5F08-44BD-8CD8-A91E7BA6146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18189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85F5E-5D05-490E-A4A9-1F6A2D96361A}" type="datetimeFigureOut">
              <a:rPr lang="en-IN" smtClean="0"/>
              <a:pPr/>
              <a:t>11-04-2014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91335-5F08-44BD-8CD8-A91E7BA6146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70664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2071678"/>
            <a:ext cx="7772400" cy="3100408"/>
          </a:xfrm>
        </p:spPr>
        <p:txBody>
          <a:bodyPr>
            <a:noAutofit/>
          </a:bodyPr>
          <a:lstStyle/>
          <a:p>
            <a:r>
              <a:rPr lang="en-IN" sz="6600" b="1" dirty="0" smtClean="0">
                <a:solidFill>
                  <a:srgbClr val="FF0000"/>
                </a:solidFill>
              </a:rPr>
              <a:t>ANTIPARKINSONIAN DRUGS</a:t>
            </a:r>
            <a:br>
              <a:rPr lang="en-IN" sz="6600" b="1" dirty="0" smtClean="0">
                <a:solidFill>
                  <a:srgbClr val="FF0000"/>
                </a:solidFill>
              </a:rPr>
            </a:br>
            <a:endParaRPr lang="en-IN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978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2050" name="Picture 2" descr="H:\parkinson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568952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33593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Dopamine receptors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D1, D2, D3, D4 and D5</a:t>
            </a:r>
          </a:p>
          <a:p>
            <a:r>
              <a:rPr lang="en-IN" dirty="0" smtClean="0"/>
              <a:t>All are G protein coupled receptors</a:t>
            </a:r>
          </a:p>
          <a:p>
            <a:r>
              <a:rPr lang="en-IN" dirty="0" smtClean="0"/>
              <a:t>D1 and D5 – excitatory – acts by increasing </a:t>
            </a:r>
            <a:r>
              <a:rPr lang="en-IN" dirty="0" err="1" smtClean="0"/>
              <a:t>cAMP</a:t>
            </a:r>
            <a:r>
              <a:rPr lang="en-IN" dirty="0" smtClean="0"/>
              <a:t> formation and PIP2 hydrolysis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   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       mobilising intracellular CA2+ 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 smtClean="0"/>
              <a:t>             activate protein kinase C </a:t>
            </a:r>
            <a:endParaRPr lang="en-IN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763679" y="3588060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763679" y="4787909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57944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Dopamine Receptors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D3, D4, D5 – inhibitory – acts by inhibiting adenylyl cyclase/ opening K+ channels/ depressing voltage sensitive Ca2+ channels </a:t>
            </a:r>
          </a:p>
          <a:p>
            <a:r>
              <a:rPr lang="en-IN" dirty="0" smtClean="0"/>
              <a:t>D1 and D2 - Striatum – involved in therapeutic response to levodopa </a:t>
            </a:r>
          </a:p>
          <a:p>
            <a:r>
              <a:rPr lang="en-IN" dirty="0" smtClean="0"/>
              <a:t>Stimulation of excitatory D1  and inhibitory D2 produce net effect of smoothening the movements and reducing muscle tone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5952653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Dopamine receptors 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D2 – SN-PC and in pituitary </a:t>
            </a:r>
          </a:p>
          <a:p>
            <a:r>
              <a:rPr lang="en-IN" dirty="0" smtClean="0"/>
              <a:t>D3 – predominates in nucleus </a:t>
            </a:r>
            <a:r>
              <a:rPr lang="en-IN" dirty="0" err="1" smtClean="0"/>
              <a:t>accumbans</a:t>
            </a:r>
            <a:r>
              <a:rPr lang="en-IN" dirty="0" smtClean="0"/>
              <a:t> and hypothalamus</a:t>
            </a:r>
          </a:p>
          <a:p>
            <a:r>
              <a:rPr lang="en-IN" dirty="0" smtClean="0"/>
              <a:t>D4 and D5 – </a:t>
            </a:r>
            <a:r>
              <a:rPr lang="en-IN" dirty="0" err="1"/>
              <a:t>N</a:t>
            </a:r>
            <a:r>
              <a:rPr lang="en-IN" dirty="0" err="1" smtClean="0"/>
              <a:t>eocortex</a:t>
            </a:r>
            <a:r>
              <a:rPr lang="en-IN" dirty="0" smtClean="0"/>
              <a:t>, midbrain, medulla and hippocampus.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4285923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classification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Drugs affecting brain dopaminergic system 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>
                <a:solidFill>
                  <a:srgbClr val="FF0000"/>
                </a:solidFill>
              </a:rPr>
              <a:t>(a) Dopamine precursor :</a:t>
            </a:r>
            <a:r>
              <a:rPr lang="en-IN" dirty="0" smtClean="0"/>
              <a:t> Levodopa</a:t>
            </a:r>
          </a:p>
          <a:p>
            <a:pPr marL="0" indent="0">
              <a:buNone/>
            </a:pPr>
            <a:r>
              <a:rPr lang="en-IN" dirty="0">
                <a:solidFill>
                  <a:srgbClr val="FF0000"/>
                </a:solidFill>
              </a:rPr>
              <a:t> </a:t>
            </a:r>
            <a:r>
              <a:rPr lang="en-IN" dirty="0" smtClean="0">
                <a:solidFill>
                  <a:srgbClr val="FF0000"/>
                </a:solidFill>
              </a:rPr>
              <a:t>(b) Peripheral decarboxylase inhibitors :    </a:t>
            </a:r>
            <a:r>
              <a:rPr lang="en-IN" dirty="0" smtClean="0"/>
              <a:t>	</a:t>
            </a:r>
            <a:r>
              <a:rPr lang="en-IN" dirty="0" err="1" smtClean="0"/>
              <a:t>Carbidopa</a:t>
            </a:r>
            <a:r>
              <a:rPr lang="en-IN" dirty="0" smtClean="0"/>
              <a:t> ,  </a:t>
            </a:r>
            <a:r>
              <a:rPr lang="en-IN" dirty="0" err="1" smtClean="0"/>
              <a:t>Benserazide</a:t>
            </a:r>
            <a:r>
              <a:rPr lang="en-IN" dirty="0" smtClean="0"/>
              <a:t> 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>
                <a:solidFill>
                  <a:srgbClr val="FF0000"/>
                </a:solidFill>
              </a:rPr>
              <a:t>(c) Dopaminergic Agonists : </a:t>
            </a:r>
            <a:r>
              <a:rPr lang="en-IN" dirty="0" err="1" smtClean="0"/>
              <a:t>Bromocriptine</a:t>
            </a:r>
            <a:r>
              <a:rPr lang="en-IN" dirty="0" smtClean="0"/>
              <a:t>, 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     </a:t>
            </a:r>
            <a:r>
              <a:rPr lang="en-IN" dirty="0" err="1" smtClean="0"/>
              <a:t>Ropinirole</a:t>
            </a:r>
            <a:r>
              <a:rPr lang="en-IN" dirty="0" smtClean="0"/>
              <a:t>, </a:t>
            </a:r>
            <a:r>
              <a:rPr lang="en-IN" dirty="0" err="1" smtClean="0"/>
              <a:t>Pramipexole</a:t>
            </a:r>
            <a:endParaRPr lang="en-IN" dirty="0" smtClean="0"/>
          </a:p>
          <a:p>
            <a:pPr marL="0" indent="0">
              <a:buNone/>
            </a:pPr>
            <a:r>
              <a:rPr lang="en-IN" dirty="0">
                <a:solidFill>
                  <a:srgbClr val="FF0000"/>
                </a:solidFill>
              </a:rPr>
              <a:t> </a:t>
            </a:r>
            <a:r>
              <a:rPr lang="en-IN" dirty="0" smtClean="0">
                <a:solidFill>
                  <a:srgbClr val="FF0000"/>
                </a:solidFill>
              </a:rPr>
              <a:t>(d) MAO-B inhibitor </a:t>
            </a:r>
            <a:r>
              <a:rPr lang="en-IN" dirty="0" smtClean="0"/>
              <a:t>: </a:t>
            </a:r>
            <a:r>
              <a:rPr lang="en-IN" dirty="0" err="1" smtClean="0"/>
              <a:t>Selegiline</a:t>
            </a:r>
            <a:endParaRPr lang="en-IN" dirty="0" smtClean="0"/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                                       </a:t>
            </a:r>
            <a:r>
              <a:rPr lang="en-IN" dirty="0" err="1" smtClean="0"/>
              <a:t>Rasagiline</a:t>
            </a:r>
            <a:r>
              <a:rPr lang="en-IN" dirty="0" smtClean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959914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classification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dirty="0">
                <a:solidFill>
                  <a:srgbClr val="FF0000"/>
                </a:solidFill>
              </a:rPr>
              <a:t> </a:t>
            </a:r>
            <a:r>
              <a:rPr lang="en-IN" dirty="0" smtClean="0">
                <a:solidFill>
                  <a:srgbClr val="FF0000"/>
                </a:solidFill>
              </a:rPr>
              <a:t>(e) COMT inhibitors : </a:t>
            </a:r>
            <a:r>
              <a:rPr lang="en-IN" dirty="0" err="1" smtClean="0"/>
              <a:t>Entacapone</a:t>
            </a:r>
            <a:r>
              <a:rPr lang="en-IN" dirty="0" smtClean="0"/>
              <a:t>,  </a:t>
            </a:r>
            <a:r>
              <a:rPr lang="en-IN" dirty="0" err="1" smtClean="0"/>
              <a:t>Tolcapone</a:t>
            </a:r>
            <a:endParaRPr lang="en-IN" dirty="0" smtClean="0"/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>
                <a:solidFill>
                  <a:srgbClr val="FF0000"/>
                </a:solidFill>
              </a:rPr>
              <a:t>(f) Glutamate ( NMDA receptor ) antagonist  	(dopamine facilitator ) :</a:t>
            </a:r>
            <a:r>
              <a:rPr lang="en-IN" dirty="0" smtClean="0"/>
              <a:t> Amantadine</a:t>
            </a:r>
          </a:p>
          <a:p>
            <a:r>
              <a:rPr lang="en-IN" dirty="0" smtClean="0"/>
              <a:t>Drugs affecting brain cholinergic system : 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>
                <a:solidFill>
                  <a:srgbClr val="FF0000"/>
                </a:solidFill>
              </a:rPr>
              <a:t>(a) Central </a:t>
            </a:r>
            <a:r>
              <a:rPr lang="en-IN" dirty="0" err="1" smtClean="0">
                <a:solidFill>
                  <a:srgbClr val="FF0000"/>
                </a:solidFill>
              </a:rPr>
              <a:t>anticholinergics</a:t>
            </a:r>
            <a:r>
              <a:rPr lang="en-IN" dirty="0" smtClean="0">
                <a:solidFill>
                  <a:srgbClr val="FF0000"/>
                </a:solidFill>
              </a:rPr>
              <a:t> :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             </a:t>
            </a:r>
            <a:r>
              <a:rPr lang="en-IN" dirty="0" err="1" smtClean="0"/>
              <a:t>Trihexyphenidyl</a:t>
            </a:r>
            <a:r>
              <a:rPr lang="en-IN" dirty="0" smtClean="0"/>
              <a:t> (</a:t>
            </a:r>
            <a:r>
              <a:rPr lang="en-IN" dirty="0" err="1" smtClean="0"/>
              <a:t>Benzhexol</a:t>
            </a:r>
            <a:r>
              <a:rPr lang="en-IN" dirty="0" smtClean="0"/>
              <a:t>)   	 	</a:t>
            </a:r>
            <a:r>
              <a:rPr lang="en-IN" dirty="0" err="1"/>
              <a:t>P</a:t>
            </a:r>
            <a:r>
              <a:rPr lang="en-IN" dirty="0" err="1" smtClean="0"/>
              <a:t>rocyclidine</a:t>
            </a:r>
            <a:r>
              <a:rPr lang="en-IN" dirty="0" smtClean="0"/>
              <a:t>                 </a:t>
            </a:r>
            <a:r>
              <a:rPr lang="en-IN" dirty="0" err="1" smtClean="0"/>
              <a:t>Biperiden</a:t>
            </a:r>
            <a:endParaRPr lang="en-IN" dirty="0" smtClean="0"/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>
                <a:solidFill>
                  <a:srgbClr val="FF0000"/>
                </a:solidFill>
              </a:rPr>
              <a:t>(b) </a:t>
            </a:r>
            <a:r>
              <a:rPr lang="en-IN" dirty="0" err="1" smtClean="0">
                <a:solidFill>
                  <a:srgbClr val="FF0000"/>
                </a:solidFill>
              </a:rPr>
              <a:t>Antihistaminics</a:t>
            </a:r>
            <a:r>
              <a:rPr lang="en-IN" dirty="0" smtClean="0">
                <a:solidFill>
                  <a:srgbClr val="FF0000"/>
                </a:solidFill>
              </a:rPr>
              <a:t> </a:t>
            </a:r>
            <a:r>
              <a:rPr lang="en-IN" dirty="0" smtClean="0"/>
              <a:t>: </a:t>
            </a:r>
            <a:r>
              <a:rPr lang="en-IN" dirty="0" err="1" smtClean="0"/>
              <a:t>Orphenadrine</a:t>
            </a:r>
            <a:endParaRPr lang="en-IN" dirty="0" smtClean="0"/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                                     Promethazine</a:t>
            </a:r>
          </a:p>
        </p:txBody>
      </p:sp>
    </p:spTree>
    <p:extLst>
      <p:ext uri="{BB962C8B-B14F-4D97-AF65-F5344CB8AC3E}">
        <p14:creationId xmlns:p14="http://schemas.microsoft.com/office/powerpoint/2010/main" xmlns="" val="17107102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7170" name="Picture 2" descr="H:\ent539_figure14s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496944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93457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Levodopa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Immediate precursor transmitter Dopamine </a:t>
            </a:r>
          </a:p>
          <a:p>
            <a:r>
              <a:rPr lang="en-IN" dirty="0" smtClean="0"/>
              <a:t>More than 95% of oral dose is </a:t>
            </a:r>
            <a:r>
              <a:rPr lang="en-IN" dirty="0" err="1" smtClean="0"/>
              <a:t>decarboxylated</a:t>
            </a:r>
            <a:r>
              <a:rPr lang="en-IN" dirty="0" smtClean="0"/>
              <a:t> in the peripheral tissues mainly gut and liver</a:t>
            </a:r>
          </a:p>
          <a:p>
            <a:r>
              <a:rPr lang="en-IN" dirty="0" smtClean="0"/>
              <a:t>Acts on heart, blood vessels, CTZ and other peripheral organs </a:t>
            </a:r>
          </a:p>
          <a:p>
            <a:r>
              <a:rPr lang="en-IN" dirty="0" smtClean="0"/>
              <a:t>1-2% of levodopa enter the brain and then converted to DA which is stored and released as transmitters</a:t>
            </a:r>
          </a:p>
          <a:p>
            <a:r>
              <a:rPr lang="en-IN" dirty="0" smtClean="0"/>
              <a:t>DA cannot cross BBB but L-dopa can cross BBB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9807116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CNS Action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dirty="0" smtClean="0"/>
              <a:t>Marked symptomatic improvement occurs </a:t>
            </a:r>
          </a:p>
          <a:p>
            <a:r>
              <a:rPr lang="en-IN" dirty="0" err="1" smtClean="0"/>
              <a:t>Hypokinesia</a:t>
            </a:r>
            <a:r>
              <a:rPr lang="en-IN" dirty="0" smtClean="0"/>
              <a:t> and rigidity are the first to resolve later tremors resolve </a:t>
            </a:r>
          </a:p>
          <a:p>
            <a:r>
              <a:rPr lang="en-IN" dirty="0" smtClean="0"/>
              <a:t>Secondary symptoms like posture, gait, handwriting, speech, facial expression, mood and interest in life normalises gradually</a:t>
            </a:r>
          </a:p>
          <a:p>
            <a:r>
              <a:rPr lang="en-IN" dirty="0" smtClean="0"/>
              <a:t>Therapeutic benefit declines as disease advances</a:t>
            </a:r>
          </a:p>
          <a:p>
            <a:r>
              <a:rPr lang="en-IN" dirty="0" smtClean="0"/>
              <a:t>Effect on behaviour – ‘general alerting response’</a:t>
            </a:r>
            <a:r>
              <a:rPr lang="en-IN" dirty="0"/>
              <a:t> </a:t>
            </a:r>
            <a:r>
              <a:rPr lang="en-IN" dirty="0" smtClean="0"/>
              <a:t>progresses to excitement – frank psychosis</a:t>
            </a:r>
          </a:p>
          <a:p>
            <a:r>
              <a:rPr lang="en-IN" dirty="0" smtClean="0"/>
              <a:t>Disproportionate increase in sexual activity</a:t>
            </a:r>
          </a:p>
          <a:p>
            <a:r>
              <a:rPr lang="en-IN" dirty="0" smtClean="0"/>
              <a:t>Dementia progresses to psychiatric symptoms</a:t>
            </a:r>
          </a:p>
        </p:txBody>
      </p:sp>
    </p:spTree>
    <p:extLst>
      <p:ext uri="{BB962C8B-B14F-4D97-AF65-F5344CB8AC3E}">
        <p14:creationId xmlns:p14="http://schemas.microsoft.com/office/powerpoint/2010/main" xmlns="" val="10550534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3888" y="404664"/>
            <a:ext cx="1296144" cy="864096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CVS 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en-IN" dirty="0" smtClean="0"/>
              <a:t>Peripherally formed DA causes tachycardia – </a:t>
            </a:r>
            <a:r>
              <a:rPr lang="el-GR" dirty="0" smtClean="0"/>
              <a:t>β</a:t>
            </a:r>
            <a:r>
              <a:rPr lang="en-IN" dirty="0" smtClean="0"/>
              <a:t> adrenergic receptors </a:t>
            </a:r>
          </a:p>
          <a:p>
            <a:r>
              <a:rPr lang="en-IN" dirty="0" smtClean="0"/>
              <a:t>Postural hypotension common – central action – decrease sympathetic outflow from brain </a:t>
            </a:r>
          </a:p>
          <a:p>
            <a:r>
              <a:rPr lang="en-IN" dirty="0" smtClean="0"/>
              <a:t>Gradual tolerance occurs to both cardiac stimulant and hypotensive actions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846996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Parkinsonism</a:t>
            </a:r>
            <a:r>
              <a:rPr lang="en-IN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E</a:t>
            </a:r>
            <a:r>
              <a:rPr lang="en-IN" dirty="0" smtClean="0"/>
              <a:t>xtrapyramidal motor disorder characterized by rigidity, tremor and </a:t>
            </a:r>
            <a:r>
              <a:rPr lang="en-IN" dirty="0" err="1" smtClean="0"/>
              <a:t>hypokinesia</a:t>
            </a:r>
            <a:r>
              <a:rPr lang="en-IN" dirty="0" smtClean="0"/>
              <a:t> with secondary manifestations like defective posture and gait, </a:t>
            </a:r>
            <a:r>
              <a:rPr lang="en-IN" dirty="0"/>
              <a:t>m</a:t>
            </a:r>
            <a:r>
              <a:rPr lang="en-IN" dirty="0" smtClean="0"/>
              <a:t>ask like face and </a:t>
            </a:r>
            <a:r>
              <a:rPr lang="en-IN" dirty="0" err="1" smtClean="0"/>
              <a:t>sialorrhoea</a:t>
            </a:r>
            <a:r>
              <a:rPr lang="en-IN" dirty="0" smtClean="0"/>
              <a:t>; dementia may accompany.</a:t>
            </a:r>
          </a:p>
          <a:p>
            <a:r>
              <a:rPr lang="en-IN" dirty="0" smtClean="0"/>
              <a:t>If untreated symptom may progress </a:t>
            </a:r>
            <a:r>
              <a:rPr lang="en-IN" dirty="0"/>
              <a:t>o</a:t>
            </a:r>
            <a:r>
              <a:rPr lang="en-IN" dirty="0" smtClean="0"/>
              <a:t>ver several years to end stage disease in which patient may become rigid, unable to move, unable to breathe properly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4606729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08920"/>
            <a:ext cx="2746648" cy="792088"/>
          </a:xfrm>
        </p:spPr>
        <p:txBody>
          <a:bodyPr>
            <a:normAutofit/>
          </a:bodyPr>
          <a:lstStyle/>
          <a:p>
            <a:r>
              <a:rPr lang="en-IN" dirty="0" smtClean="0"/>
              <a:t>Endocrine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sz="4000" dirty="0"/>
              <a:t> </a:t>
            </a:r>
            <a:r>
              <a:rPr lang="en-IN" sz="4000" dirty="0">
                <a:solidFill>
                  <a:srgbClr val="FF0000"/>
                </a:solidFill>
              </a:rPr>
              <a:t>CTZ </a:t>
            </a:r>
          </a:p>
          <a:p>
            <a:r>
              <a:rPr lang="en-IN" dirty="0"/>
              <a:t>Nausea and vomiting </a:t>
            </a:r>
          </a:p>
          <a:p>
            <a:r>
              <a:rPr lang="en-IN" dirty="0"/>
              <a:t>Tolerance develops gradually to this action</a:t>
            </a:r>
            <a:endParaRPr lang="en-IN" dirty="0" smtClean="0"/>
          </a:p>
          <a:p>
            <a:endParaRPr lang="en-IN" dirty="0"/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Acts on pituitary </a:t>
            </a:r>
            <a:r>
              <a:rPr lang="en-IN" dirty="0" err="1" smtClean="0"/>
              <a:t>mammotropes</a:t>
            </a:r>
            <a:r>
              <a:rPr lang="en-IN" dirty="0" smtClean="0"/>
              <a:t> – inhibits prolactin release and </a:t>
            </a:r>
            <a:r>
              <a:rPr lang="en-IN" dirty="0" err="1" smtClean="0"/>
              <a:t>somatotrpes</a:t>
            </a:r>
            <a:r>
              <a:rPr lang="en-IN" dirty="0" smtClean="0"/>
              <a:t> – increase GH release </a:t>
            </a:r>
          </a:p>
          <a:p>
            <a:r>
              <a:rPr lang="en-IN" dirty="0" smtClean="0"/>
              <a:t>During levodopa therapy the prolactin levels fall but there is no increase in GH levels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9890032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Pharmacokinetics</a:t>
            </a:r>
            <a:r>
              <a:rPr lang="en-IN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Rapidly absorbed from small intestine by active transport process meant for aromatic </a:t>
            </a:r>
            <a:r>
              <a:rPr lang="en-IN" dirty="0" err="1" smtClean="0"/>
              <a:t>aminoacids</a:t>
            </a:r>
            <a:endParaRPr lang="en-IN" dirty="0" smtClean="0"/>
          </a:p>
          <a:p>
            <a:r>
              <a:rPr lang="en-IN" dirty="0" smtClean="0"/>
              <a:t>Undergoes high first pass metabolism in G.I.T mucosa and liver </a:t>
            </a:r>
          </a:p>
          <a:p>
            <a:r>
              <a:rPr lang="en-IN" dirty="0" smtClean="0"/>
              <a:t>About 1% of administered L-dopa enter brain</a:t>
            </a:r>
          </a:p>
          <a:p>
            <a:r>
              <a:rPr lang="en-IN" dirty="0" smtClean="0"/>
              <a:t>T ½ - 1-2 </a:t>
            </a:r>
            <a:r>
              <a:rPr lang="en-IN" dirty="0" err="1" smtClean="0"/>
              <a:t>hrs</a:t>
            </a:r>
            <a:endParaRPr lang="en-IN" dirty="0" smtClean="0"/>
          </a:p>
          <a:p>
            <a:r>
              <a:rPr lang="en-IN" dirty="0" smtClean="0"/>
              <a:t>Metabolite excreted in urine after conjugation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5955442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Adverse effects 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 smtClean="0"/>
              <a:t>Frequent and often troublesome </a:t>
            </a:r>
          </a:p>
          <a:p>
            <a:r>
              <a:rPr lang="en-IN" dirty="0" smtClean="0"/>
              <a:t>Dose related , usually reversible </a:t>
            </a:r>
          </a:p>
          <a:p>
            <a:r>
              <a:rPr lang="en-IN" dirty="0" smtClean="0"/>
              <a:t>Some are prominent in the beginning of the therapy while others appear later </a:t>
            </a:r>
          </a:p>
          <a:p>
            <a:r>
              <a:rPr lang="en-IN" dirty="0" smtClean="0">
                <a:solidFill>
                  <a:schemeClr val="tx2">
                    <a:lumMod val="75000"/>
                  </a:schemeClr>
                </a:solidFill>
              </a:rPr>
              <a:t>At initiation of therapy </a:t>
            </a:r>
            <a:r>
              <a:rPr lang="en-IN" dirty="0" smtClean="0"/>
              <a:t>– s/e can be minimized by starting with low dose</a:t>
            </a:r>
          </a:p>
          <a:p>
            <a:pPr marL="0" indent="0">
              <a:buNone/>
            </a:pPr>
            <a:r>
              <a:rPr lang="en-IN" dirty="0"/>
              <a:t>  </a:t>
            </a:r>
            <a:r>
              <a:rPr lang="en-IN" dirty="0" smtClean="0"/>
              <a:t>   - Nausea and Vomiting 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    - Postural hypotension 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    - cardiac arrhythmias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7060085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Adverse effects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26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       - Exacerbation of angina 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       - Alteration in  taste sensation</a:t>
            </a:r>
          </a:p>
          <a:p>
            <a:r>
              <a:rPr lang="en-IN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After prolonged therapy :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    (</a:t>
            </a:r>
            <a:r>
              <a:rPr lang="en-IN" dirty="0" err="1" smtClean="0"/>
              <a:t>i</a:t>
            </a:r>
            <a:r>
              <a:rPr lang="en-IN" dirty="0" smtClean="0"/>
              <a:t>) abnormal movements(dyskinesia) – facial tics, grimacing, tongue thrusting, </a:t>
            </a:r>
            <a:r>
              <a:rPr lang="en-IN" dirty="0" err="1" smtClean="0"/>
              <a:t>choreoathetoid</a:t>
            </a:r>
            <a:r>
              <a:rPr lang="en-IN" dirty="0" smtClean="0"/>
              <a:t> movements of limbs</a:t>
            </a:r>
          </a:p>
          <a:p>
            <a:pPr marL="0" indent="0">
              <a:buNone/>
            </a:pPr>
            <a:r>
              <a:rPr lang="en-IN" dirty="0"/>
              <a:t>	</a:t>
            </a:r>
            <a:r>
              <a:rPr lang="en-IN" dirty="0" smtClean="0"/>
              <a:t>worsens with time and all patient develop after few years of therapy 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          dose limiting side effects – dose reduction decreases the severity 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          no tolerance develops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1110500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N" dirty="0" smtClean="0"/>
              <a:t>  (ii) </a:t>
            </a:r>
            <a:r>
              <a:rPr lang="en-IN" dirty="0"/>
              <a:t>B</a:t>
            </a:r>
            <a:r>
              <a:rPr lang="en-IN" dirty="0" smtClean="0"/>
              <a:t>ehavioural effects :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	range from mild anxiety, nightmares, </a:t>
            </a:r>
            <a:r>
              <a:rPr lang="en-IN" dirty="0" err="1" smtClean="0"/>
              <a:t>etc</a:t>
            </a:r>
            <a:r>
              <a:rPr lang="en-IN" dirty="0" smtClean="0"/>
              <a:t> to severe depression, mania, hallucination, mental confusion or frank psychosis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        due excessive DA in limbic system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        contraindicated in patient with  psychotic illness 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(iii) Fluctuation in motor performance :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        seen after 2-5 </a:t>
            </a:r>
            <a:r>
              <a:rPr lang="en-IN" dirty="0" err="1" smtClean="0"/>
              <a:t>yrs</a:t>
            </a:r>
            <a:r>
              <a:rPr lang="en-IN" dirty="0" smtClean="0"/>
              <a:t> of therapy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        ‘end of dose ‘ deterioration ( wearing off) which is initially gradual, develops into rapid ‘switches’ or ‘on –off’ effect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4738825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Abnormal movements can jeopardise the ‘on’ phase</a:t>
            </a:r>
          </a:p>
          <a:p>
            <a:r>
              <a:rPr lang="en-IN" dirty="0" smtClean="0"/>
              <a:t>Probably the reflection of progression of the disease – progressive degeneration of neurons 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ability to regulate storage and release of DA is lost </a:t>
            </a:r>
          </a:p>
          <a:p>
            <a:pPr marL="0" indent="0">
              <a:buNone/>
            </a:pPr>
            <a:r>
              <a:rPr lang="en-IN" dirty="0" smtClean="0"/>
              <a:t>	DA synthesised in moment to moment basis </a:t>
            </a:r>
          </a:p>
          <a:p>
            <a:pPr marL="0" indent="0">
              <a:buNone/>
            </a:pPr>
            <a:r>
              <a:rPr lang="en-IN" dirty="0"/>
              <a:t>	</a:t>
            </a:r>
            <a:r>
              <a:rPr lang="en-IN" dirty="0" smtClean="0"/>
              <a:t>rapid and unpredictable fluctuation in motor control</a:t>
            </a:r>
          </a:p>
          <a:p>
            <a:pPr marL="0" indent="0">
              <a:buNone/>
            </a:pPr>
            <a:endParaRPr lang="en-IN" dirty="0" smtClean="0"/>
          </a:p>
          <a:p>
            <a:endParaRPr lang="en-IN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427984" y="2492896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414129" y="3501008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400274" y="4509120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4373622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:\saupload_levodopa_respons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8712968" cy="6408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219891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Dose fractionation and more frequent administration tends to diminish these fluctuation for a time</a:t>
            </a:r>
          </a:p>
          <a:p>
            <a:r>
              <a:rPr lang="en-IN" dirty="0" smtClean="0"/>
              <a:t>Cautious use needed in elderly , patients with IHD, CVD, psychiatric diseases, renal and hepatic diseases, peptic ulcer, glaucoma and gout.</a:t>
            </a:r>
          </a:p>
          <a:p>
            <a:r>
              <a:rPr lang="en-IN" dirty="0"/>
              <a:t>May cause </a:t>
            </a:r>
            <a:r>
              <a:rPr lang="en-IN" dirty="0" err="1"/>
              <a:t>mydriasis</a:t>
            </a:r>
            <a:r>
              <a:rPr lang="en-IN" dirty="0"/>
              <a:t>  </a:t>
            </a:r>
          </a:p>
          <a:p>
            <a:r>
              <a:rPr lang="en-IN" dirty="0"/>
              <a:t>Abnormalities in smell and taste, hot flushes </a:t>
            </a:r>
          </a:p>
          <a:p>
            <a:r>
              <a:rPr lang="en-IN" dirty="0"/>
              <a:t>Mild but transient increase in blood urea, serum transaminases, alkaline phosphatase and </a:t>
            </a:r>
            <a:r>
              <a:rPr lang="en-IN" dirty="0" smtClean="0"/>
              <a:t>bilirubin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2274559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Interactions 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Pyridoxine : abolishes the therapeutic effect </a:t>
            </a:r>
          </a:p>
          <a:p>
            <a:r>
              <a:rPr lang="en-IN" dirty="0" err="1" smtClean="0"/>
              <a:t>Phenothiazines</a:t>
            </a:r>
            <a:r>
              <a:rPr lang="en-IN" dirty="0" smtClean="0"/>
              <a:t>, </a:t>
            </a:r>
            <a:r>
              <a:rPr lang="en-IN" dirty="0" err="1"/>
              <a:t>B</a:t>
            </a:r>
            <a:r>
              <a:rPr lang="en-IN" dirty="0" err="1" smtClean="0"/>
              <a:t>utyrophenones</a:t>
            </a:r>
            <a:r>
              <a:rPr lang="en-IN" dirty="0" smtClean="0"/>
              <a:t>, Metoclopramide reverses the therapeutic effect of </a:t>
            </a:r>
            <a:r>
              <a:rPr lang="en-IN" dirty="0"/>
              <a:t>L</a:t>
            </a:r>
            <a:r>
              <a:rPr lang="en-IN" dirty="0" smtClean="0"/>
              <a:t>-dopa by blocking the DA receptors</a:t>
            </a:r>
          </a:p>
          <a:p>
            <a:r>
              <a:rPr lang="en-IN" dirty="0" err="1" smtClean="0"/>
              <a:t>Domperidone</a:t>
            </a:r>
            <a:r>
              <a:rPr lang="en-IN" dirty="0" smtClean="0"/>
              <a:t> – blocks the DA effect on CTZ prevents CTZ induced vomiting and nausea</a:t>
            </a:r>
          </a:p>
          <a:p>
            <a:r>
              <a:rPr lang="en-IN" dirty="0" smtClean="0"/>
              <a:t>Reserpine abolishes the L-dopa action </a:t>
            </a:r>
            <a:r>
              <a:rPr lang="en-IN" dirty="0"/>
              <a:t>b</a:t>
            </a:r>
            <a:r>
              <a:rPr lang="en-IN" dirty="0" smtClean="0"/>
              <a:t>y preventing the entry of DA  into synaptic vesicles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40324876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Interactions 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N" dirty="0" smtClean="0"/>
              <a:t>Non selective MAO inhibitors : prevents degeneration of DA and NA . Hypertensive crisis </a:t>
            </a:r>
          </a:p>
          <a:p>
            <a:r>
              <a:rPr lang="en-IN" dirty="0" smtClean="0"/>
              <a:t>Antihypertensive drugs – postural hypotension caused by L-dopa is accentuated </a:t>
            </a:r>
          </a:p>
          <a:p>
            <a:r>
              <a:rPr lang="en-IN" dirty="0" smtClean="0"/>
              <a:t>Atropine and Anti </a:t>
            </a:r>
            <a:r>
              <a:rPr lang="en-IN" dirty="0" err="1" smtClean="0"/>
              <a:t>parkinsonian</a:t>
            </a:r>
            <a:r>
              <a:rPr lang="en-IN" dirty="0" smtClean="0"/>
              <a:t> anticholinergic drug - additive therapeutic action with low dose of L-dopa but retards it absorption – more time available for peripheral degradation – reduced efficacy 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407040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4098" name="Picture 2" descr="H:\Parkinsons-disease-treatme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40960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21028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Contraindication 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Psychosis</a:t>
            </a:r>
          </a:p>
          <a:p>
            <a:r>
              <a:rPr lang="en-IN" dirty="0" smtClean="0"/>
              <a:t>Narrow angle glaucoma</a:t>
            </a:r>
          </a:p>
          <a:p>
            <a:r>
              <a:rPr lang="en-IN" dirty="0" smtClean="0"/>
              <a:t>Cardiac arrhythmias</a:t>
            </a:r>
          </a:p>
          <a:p>
            <a:r>
              <a:rPr lang="en-IN" dirty="0" smtClean="0"/>
              <a:t>Melanoma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40879081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068"/>
            <a:ext cx="9144000" cy="1128916"/>
          </a:xfrm>
        </p:spPr>
        <p:txBody>
          <a:bodyPr>
            <a:normAutofit fontScale="90000"/>
          </a:bodyPr>
          <a:lstStyle/>
          <a:p>
            <a:r>
              <a:rPr lang="en-IN" b="1" u="sng" dirty="0" smtClean="0">
                <a:solidFill>
                  <a:srgbClr val="C00000"/>
                </a:solidFill>
              </a:rPr>
              <a:t>PERIPHERAL DECARBOXYALASE INHIBITOR</a:t>
            </a:r>
            <a:br>
              <a:rPr lang="en-IN" b="1" u="sng" dirty="0" smtClean="0">
                <a:solidFill>
                  <a:srgbClr val="C00000"/>
                </a:solidFill>
              </a:rPr>
            </a:br>
            <a:endParaRPr lang="en-IN" b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>
            <a:normAutofit/>
          </a:bodyPr>
          <a:lstStyle/>
          <a:p>
            <a:r>
              <a:rPr lang="en-IN" dirty="0" err="1" smtClean="0"/>
              <a:t>Carbidopa</a:t>
            </a:r>
            <a:r>
              <a:rPr lang="en-IN" dirty="0" smtClean="0"/>
              <a:t> and </a:t>
            </a:r>
            <a:r>
              <a:rPr lang="en-IN" dirty="0" err="1" smtClean="0"/>
              <a:t>Benserazide</a:t>
            </a:r>
            <a:endParaRPr lang="en-IN" dirty="0" smtClean="0"/>
          </a:p>
          <a:p>
            <a:r>
              <a:rPr lang="en-IN" dirty="0" err="1" smtClean="0"/>
              <a:t>Extracerebral</a:t>
            </a:r>
            <a:r>
              <a:rPr lang="en-IN" dirty="0" smtClean="0"/>
              <a:t> </a:t>
            </a:r>
            <a:r>
              <a:rPr lang="en-IN" dirty="0" err="1" smtClean="0"/>
              <a:t>dopadecarboxylase</a:t>
            </a:r>
            <a:r>
              <a:rPr lang="en-IN" dirty="0" smtClean="0"/>
              <a:t> inhibitor</a:t>
            </a:r>
          </a:p>
          <a:p>
            <a:r>
              <a:rPr lang="en-IN" dirty="0" smtClean="0"/>
              <a:t>Do  not penetrate BBB &amp; do not inhibit </a:t>
            </a:r>
            <a:r>
              <a:rPr lang="en-IN" dirty="0" err="1" smtClean="0"/>
              <a:t>levodopa</a:t>
            </a:r>
            <a:r>
              <a:rPr lang="en-IN" dirty="0" smtClean="0"/>
              <a:t> into dopamine in brain </a:t>
            </a:r>
          </a:p>
          <a:p>
            <a:r>
              <a:rPr lang="en-IN" dirty="0" smtClean="0"/>
              <a:t>Administered along with Levodopa they increase its T1/2 in periphery &amp; make it  more of it available to cross blood brain barrier &amp; reach its site of action.</a:t>
            </a:r>
          </a:p>
        </p:txBody>
      </p:sp>
    </p:spTree>
    <p:extLst>
      <p:ext uri="{BB962C8B-B14F-4D97-AF65-F5344CB8AC3E}">
        <p14:creationId xmlns:p14="http://schemas.microsoft.com/office/powerpoint/2010/main" xmlns="" val="102118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u="sng" dirty="0" err="1" smtClean="0">
                <a:solidFill>
                  <a:srgbClr val="C00000"/>
                </a:solidFill>
              </a:rPr>
              <a:t>Levodopa</a:t>
            </a:r>
            <a:r>
              <a:rPr lang="en-US" b="1" u="sng" dirty="0" smtClean="0">
                <a:solidFill>
                  <a:srgbClr val="C00000"/>
                </a:solidFill>
              </a:rPr>
              <a:t> – </a:t>
            </a:r>
            <a:r>
              <a:rPr lang="en-US" b="1" u="sng" dirty="0" err="1" smtClean="0">
                <a:solidFill>
                  <a:srgbClr val="C00000"/>
                </a:solidFill>
              </a:rPr>
              <a:t>carbidopa</a:t>
            </a:r>
            <a:endParaRPr lang="en-US" b="1" u="sng" dirty="0">
              <a:solidFill>
                <a:srgbClr val="C00000"/>
              </a:solidFill>
            </a:endParaRPr>
          </a:p>
        </p:txBody>
      </p:sp>
      <p:pic>
        <p:nvPicPr>
          <p:cNvPr id="3789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2984"/>
            <a:ext cx="4786314" cy="5715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2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1000108"/>
            <a:ext cx="4143372" cy="5857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IN" b="1" u="sng" dirty="0" smtClean="0">
                <a:solidFill>
                  <a:srgbClr val="FF0066"/>
                </a:solidFill>
              </a:rPr>
              <a:t>Benefits of the combination: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Plasma T1/2  of </a:t>
            </a:r>
            <a:r>
              <a:rPr lang="en-IN" dirty="0" err="1" smtClean="0"/>
              <a:t>Levodopa</a:t>
            </a:r>
            <a:r>
              <a:rPr lang="en-IN" dirty="0" smtClean="0"/>
              <a:t> is prolonged &amp; its dose is reduced to approximately 1/4</a:t>
            </a:r>
            <a:r>
              <a:rPr lang="en-IN" baseline="30000" dirty="0" smtClean="0"/>
              <a:t>th</a:t>
            </a:r>
            <a:endParaRPr lang="en-IN" dirty="0" smtClean="0"/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Systemic concentration of Dopamine is </a:t>
            </a:r>
            <a:r>
              <a:rPr lang="en-IN" dirty="0" err="1" smtClean="0"/>
              <a:t>reduced</a:t>
            </a:r>
            <a:r>
              <a:rPr lang="en-IN" dirty="0" err="1" smtClean="0">
                <a:sym typeface="Wingdings" panose="05000000000000000000" pitchFamily="2" charset="2"/>
              </a:rPr>
              <a:t>therapeutic</a:t>
            </a:r>
            <a:r>
              <a:rPr lang="en-IN" dirty="0" smtClean="0">
                <a:sym typeface="Wingdings" panose="05000000000000000000" pitchFamily="2" charset="2"/>
              </a:rPr>
              <a:t> conc. of </a:t>
            </a:r>
            <a:r>
              <a:rPr lang="en-IN" dirty="0" err="1" smtClean="0">
                <a:sym typeface="Wingdings" panose="05000000000000000000" pitchFamily="2" charset="2"/>
              </a:rPr>
              <a:t>levodopa</a:t>
            </a:r>
            <a:r>
              <a:rPr lang="en-IN" dirty="0" smtClean="0">
                <a:sym typeface="Wingdings" panose="05000000000000000000" pitchFamily="2" charset="2"/>
              </a:rPr>
              <a:t> can be attained quickly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>
                <a:sym typeface="Wingdings" panose="05000000000000000000" pitchFamily="2" charset="2"/>
              </a:rPr>
              <a:t>Cardiac complications minimised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>
                <a:sym typeface="Wingdings" panose="05000000000000000000" pitchFamily="2" charset="2"/>
              </a:rPr>
              <a:t>Pyridoxine reversal of </a:t>
            </a:r>
            <a:r>
              <a:rPr lang="en-IN" dirty="0" err="1" smtClean="0">
                <a:sym typeface="Wingdings" panose="05000000000000000000" pitchFamily="2" charset="2"/>
              </a:rPr>
              <a:t>dopa</a:t>
            </a:r>
            <a:r>
              <a:rPr lang="en-IN" dirty="0" smtClean="0">
                <a:sym typeface="Wingdings" panose="05000000000000000000" pitchFamily="2" charset="2"/>
              </a:rPr>
              <a:t> effect does not occur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>
                <a:sym typeface="Wingdings" panose="05000000000000000000" pitchFamily="2" charset="2"/>
              </a:rPr>
              <a:t>On &amp; Off effect is minimised since cerebral Dopamine levels are more sustained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>
                <a:sym typeface="Wingdings" panose="05000000000000000000" pitchFamily="2" charset="2"/>
              </a:rPr>
              <a:t>Degree o f improvement may be higher 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/>
          <a:lstStyle/>
          <a:p>
            <a:r>
              <a:rPr lang="en-IN" dirty="0" smtClean="0"/>
              <a:t>Problems not resolved or accentuated are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Involuntary movements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Behavioural abnormalities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Excessive day time sleepiness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Postural hypotension</a:t>
            </a:r>
          </a:p>
          <a:p>
            <a:r>
              <a:rPr lang="en-IN" dirty="0" smtClean="0"/>
              <a:t>Co – </a:t>
            </a:r>
            <a:r>
              <a:rPr lang="en-IN" dirty="0" err="1" smtClean="0"/>
              <a:t>careldopa</a:t>
            </a:r>
            <a:endParaRPr lang="en-IN" dirty="0" smtClean="0"/>
          </a:p>
          <a:p>
            <a:r>
              <a:rPr lang="en-IN" b="1" u="sng" dirty="0" smtClean="0">
                <a:solidFill>
                  <a:srgbClr val="FF0066"/>
                </a:solidFill>
              </a:rPr>
              <a:t>Dose :</a:t>
            </a:r>
          </a:p>
          <a:p>
            <a:pPr marL="0" indent="0">
              <a:buNone/>
            </a:pPr>
            <a:r>
              <a:rPr lang="en-IN" dirty="0" smtClean="0"/>
              <a:t>0.4-0.8 g of levodopa along with 75-100mg </a:t>
            </a:r>
            <a:r>
              <a:rPr lang="en-IN" dirty="0" err="1" smtClean="0"/>
              <a:t>carbidopa</a:t>
            </a:r>
            <a:r>
              <a:rPr lang="en-IN" dirty="0" smtClean="0"/>
              <a:t> or 100-200mg </a:t>
            </a:r>
            <a:r>
              <a:rPr lang="en-IN" dirty="0" err="1" smtClean="0"/>
              <a:t>benserazide</a:t>
            </a:r>
            <a:r>
              <a:rPr lang="en-IN" dirty="0" smtClean="0"/>
              <a:t> in 3-4 divided doses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69825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-214338"/>
            <a:ext cx="8229600" cy="1143000"/>
          </a:xfrm>
        </p:spPr>
        <p:txBody>
          <a:bodyPr/>
          <a:lstStyle/>
          <a:p>
            <a:r>
              <a:rPr lang="en-IN" b="1" u="sng" dirty="0" smtClean="0">
                <a:solidFill>
                  <a:srgbClr val="C00000"/>
                </a:solidFill>
              </a:rPr>
              <a:t>DOPAMINERGIC AGONISTS</a:t>
            </a:r>
            <a:endParaRPr lang="en-IN" b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4200" b="1" u="sng" dirty="0" smtClean="0">
                <a:solidFill>
                  <a:srgbClr val="FF0066"/>
                </a:solidFill>
              </a:rPr>
              <a:t>BROMOCRIPTINE :</a:t>
            </a:r>
          </a:p>
          <a:p>
            <a:r>
              <a:rPr lang="en-IN" dirty="0" smtClean="0"/>
              <a:t>Potent D2 agonist &amp; D1 partial agonist &amp; antagonist </a:t>
            </a:r>
          </a:p>
          <a:p>
            <a:r>
              <a:rPr lang="en-IN" dirty="0" smtClean="0"/>
              <a:t>Improvement in 1-2hr &amp; lasts for 6-10hrs</a:t>
            </a:r>
          </a:p>
          <a:p>
            <a:r>
              <a:rPr lang="en-IN" dirty="0" smtClean="0"/>
              <a:t>High doses : vomiting , hallucination , hypotension , nasal stiffness , </a:t>
            </a:r>
            <a:r>
              <a:rPr lang="en-IN" dirty="0" err="1" smtClean="0"/>
              <a:t>conjuctival</a:t>
            </a:r>
            <a:r>
              <a:rPr lang="en-IN" dirty="0" smtClean="0"/>
              <a:t> injection </a:t>
            </a:r>
          </a:p>
          <a:p>
            <a:r>
              <a:rPr lang="en-IN" dirty="0" smtClean="0"/>
              <a:t>Fall in BP with first dose in </a:t>
            </a:r>
            <a:r>
              <a:rPr lang="en-IN" dirty="0" err="1" smtClean="0"/>
              <a:t>pts</a:t>
            </a:r>
            <a:r>
              <a:rPr lang="en-IN" dirty="0" smtClean="0"/>
              <a:t> on </a:t>
            </a:r>
            <a:r>
              <a:rPr lang="en-IN" dirty="0" err="1" smtClean="0"/>
              <a:t>antihypertensives</a:t>
            </a:r>
            <a:endParaRPr lang="en-IN" dirty="0" smtClean="0"/>
          </a:p>
          <a:p>
            <a:r>
              <a:rPr lang="en-IN" dirty="0" smtClean="0"/>
              <a:t>Use : as a supplement to Levodopa to improve control &amp; smoothen on &amp; off fluctuation</a:t>
            </a:r>
          </a:p>
          <a:p>
            <a:r>
              <a:rPr lang="en-IN" dirty="0" smtClean="0"/>
              <a:t>Dose  : 1.25mg once at night </a:t>
            </a:r>
            <a:r>
              <a:rPr lang="en-IN" dirty="0" err="1" smtClean="0"/>
              <a:t>upto</a:t>
            </a:r>
            <a:r>
              <a:rPr lang="en-IN" dirty="0" smtClean="0"/>
              <a:t> 5mg TDS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11903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sz="3900" b="1" u="sng" dirty="0" smtClean="0">
                <a:solidFill>
                  <a:srgbClr val="FF0066"/>
                </a:solidFill>
              </a:rPr>
              <a:t>ROPINIROLE &amp; PRAMIPEXOLE:</a:t>
            </a:r>
          </a:p>
          <a:p>
            <a:r>
              <a:rPr lang="en-IN" dirty="0" smtClean="0"/>
              <a:t>Selective D2D3 agonist with negligible affinity for D3 receptors</a:t>
            </a:r>
          </a:p>
          <a:p>
            <a:r>
              <a:rPr lang="en-IN" dirty="0" smtClean="0"/>
              <a:t>Better tolerated with few G.I symptoms than </a:t>
            </a:r>
            <a:r>
              <a:rPr lang="en-IN" dirty="0" err="1" smtClean="0"/>
              <a:t>Bromocriptine</a:t>
            </a:r>
            <a:endParaRPr lang="en-IN" dirty="0" smtClean="0"/>
          </a:p>
          <a:p>
            <a:r>
              <a:rPr lang="en-IN" dirty="0" smtClean="0"/>
              <a:t>Slower rate of neuronal degeneration.</a:t>
            </a:r>
          </a:p>
          <a:p>
            <a:r>
              <a:rPr lang="en-IN" b="1" u="sng" dirty="0" err="1" smtClean="0">
                <a:solidFill>
                  <a:srgbClr val="FF0066"/>
                </a:solidFill>
              </a:rPr>
              <a:t>Pk</a:t>
            </a:r>
            <a:r>
              <a:rPr lang="en-IN" b="1" u="sng" dirty="0" smtClean="0">
                <a:solidFill>
                  <a:srgbClr val="FF0066"/>
                </a:solidFill>
              </a:rPr>
              <a:t> </a:t>
            </a:r>
            <a:r>
              <a:rPr lang="en-IN" dirty="0" smtClean="0"/>
              <a:t>:Rapid oral absorption , 40% plasma bound  , extensively metabolised , mainly by hepatic CYP1A2, to inactive metabolites , T1/2 </a:t>
            </a:r>
            <a:r>
              <a:rPr lang="en-IN" dirty="0" smtClean="0">
                <a:sym typeface="Wingdings" panose="05000000000000000000" pitchFamily="2" charset="2"/>
              </a:rPr>
              <a:t> 6hrs</a:t>
            </a:r>
          </a:p>
          <a:p>
            <a:r>
              <a:rPr lang="en-IN" b="1" u="sng" dirty="0" smtClean="0">
                <a:solidFill>
                  <a:srgbClr val="FF0066"/>
                </a:solidFill>
                <a:sym typeface="Wingdings" panose="05000000000000000000" pitchFamily="2" charset="2"/>
              </a:rPr>
              <a:t>S/E  </a:t>
            </a:r>
            <a:r>
              <a:rPr lang="en-IN" dirty="0" smtClean="0">
                <a:sym typeface="Wingdings" panose="05000000000000000000" pitchFamily="2" charset="2"/>
              </a:rPr>
              <a:t>nausea , dizziness, hallucinations , &amp; postural hypotension . Episodes Day time sleep </a:t>
            </a:r>
          </a:p>
          <a:p>
            <a:r>
              <a:rPr lang="en-IN" b="1" u="sng" dirty="0" smtClean="0">
                <a:solidFill>
                  <a:srgbClr val="FF0066"/>
                </a:solidFill>
                <a:sym typeface="Wingdings" panose="05000000000000000000" pitchFamily="2" charset="2"/>
              </a:rPr>
              <a:t>USE : </a:t>
            </a:r>
            <a:r>
              <a:rPr lang="en-IN" dirty="0" smtClean="0">
                <a:sym typeface="Wingdings" panose="05000000000000000000" pitchFamily="2" charset="2"/>
              </a:rPr>
              <a:t>Restless leg syndrome , management of motor fluctuation &amp; reducing frequency of On &amp; Off effect</a:t>
            </a:r>
          </a:p>
          <a:p>
            <a:r>
              <a:rPr lang="en-IN" b="1" u="sng" dirty="0" smtClean="0">
                <a:solidFill>
                  <a:srgbClr val="FF0066"/>
                </a:solidFill>
                <a:sym typeface="Wingdings" panose="05000000000000000000" pitchFamily="2" charset="2"/>
              </a:rPr>
              <a:t>Dose : </a:t>
            </a:r>
            <a:r>
              <a:rPr lang="en-IN" dirty="0" err="1" smtClean="0">
                <a:sym typeface="Wingdings" panose="05000000000000000000" pitchFamily="2" charset="2"/>
              </a:rPr>
              <a:t>Ropinirole</a:t>
            </a:r>
            <a:r>
              <a:rPr lang="en-IN" dirty="0" smtClean="0">
                <a:sym typeface="Wingdings" panose="05000000000000000000" pitchFamily="2" charset="2"/>
              </a:rPr>
              <a:t> : 0.25mg TDS – 1-2mg TDS</a:t>
            </a:r>
          </a:p>
          <a:p>
            <a:pPr marL="0" indent="0">
              <a:buNone/>
            </a:pPr>
            <a:r>
              <a:rPr lang="en-IN" dirty="0">
                <a:sym typeface="Wingdings" panose="05000000000000000000" pitchFamily="2" charset="2"/>
              </a:rPr>
              <a:t> </a:t>
            </a:r>
            <a:r>
              <a:rPr lang="en-IN" dirty="0" smtClean="0">
                <a:sym typeface="Wingdings" panose="05000000000000000000" pitchFamily="2" charset="2"/>
              </a:rPr>
              <a:t>                </a:t>
            </a:r>
            <a:r>
              <a:rPr lang="en-IN" dirty="0" err="1" smtClean="0">
                <a:sym typeface="Wingdings" panose="05000000000000000000" pitchFamily="2" charset="2"/>
              </a:rPr>
              <a:t>Pramipexole</a:t>
            </a:r>
            <a:r>
              <a:rPr lang="en-IN" dirty="0" smtClean="0">
                <a:sym typeface="Wingdings" panose="05000000000000000000" pitchFamily="2" charset="2"/>
              </a:rPr>
              <a:t> :  0.125mgTDS – 0.5-1.5mg TDS</a:t>
            </a:r>
          </a:p>
        </p:txBody>
      </p:sp>
    </p:spTree>
    <p:extLst>
      <p:ext uri="{BB962C8B-B14F-4D97-AF65-F5344CB8AC3E}">
        <p14:creationId xmlns:p14="http://schemas.microsoft.com/office/powerpoint/2010/main" xmlns="" val="159949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-214338"/>
            <a:ext cx="8229600" cy="1143000"/>
          </a:xfrm>
        </p:spPr>
        <p:txBody>
          <a:bodyPr/>
          <a:lstStyle/>
          <a:p>
            <a:r>
              <a:rPr lang="en-IN" b="1" u="sng" dirty="0" smtClean="0">
                <a:solidFill>
                  <a:srgbClr val="C00000"/>
                </a:solidFill>
              </a:rPr>
              <a:t>MAO – B INHIBITOR</a:t>
            </a:r>
            <a:endParaRPr lang="en-IN" b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/>
          <a:lstStyle/>
          <a:p>
            <a:pPr>
              <a:buNone/>
            </a:pPr>
            <a:r>
              <a:rPr lang="en-IN" sz="4400" b="1" u="sng" dirty="0" err="1" smtClean="0">
                <a:solidFill>
                  <a:srgbClr val="FF0066"/>
                </a:solidFill>
              </a:rPr>
              <a:t>Selegiline</a:t>
            </a:r>
            <a:r>
              <a:rPr lang="en-IN" sz="4400" b="1" u="sng" dirty="0" smtClean="0">
                <a:solidFill>
                  <a:srgbClr val="FF0066"/>
                </a:solidFill>
              </a:rPr>
              <a:t> : </a:t>
            </a:r>
          </a:p>
          <a:p>
            <a:r>
              <a:rPr lang="en-IN" dirty="0" smtClean="0"/>
              <a:t>Selective &amp; irreversible MAO – B inhibitor</a:t>
            </a:r>
          </a:p>
          <a:p>
            <a:r>
              <a:rPr lang="en-IN" dirty="0" smtClean="0"/>
              <a:t>At low doses does not interfere with peripheral metabolism of dietary amines</a:t>
            </a:r>
          </a:p>
          <a:p>
            <a:r>
              <a:rPr lang="en-IN" dirty="0" smtClean="0"/>
              <a:t>Accumulation of CAs  hypertensive reaction  does not develop   </a:t>
            </a:r>
          </a:p>
          <a:p>
            <a:r>
              <a:rPr lang="en-IN" dirty="0" err="1" smtClean="0"/>
              <a:t>Intracerebral</a:t>
            </a:r>
            <a:r>
              <a:rPr lang="en-IN" dirty="0" smtClean="0"/>
              <a:t> degradation of DA is retarded</a:t>
            </a:r>
          </a:p>
          <a:p>
            <a:r>
              <a:rPr lang="en-IN" dirty="0" smtClean="0"/>
              <a:t>High dose </a:t>
            </a:r>
            <a:r>
              <a:rPr lang="en-IN" dirty="0" smtClean="0">
                <a:sym typeface="Wingdings" pitchFamily="2" charset="2"/>
              </a:rPr>
              <a:t> Hypertensive interaction with </a:t>
            </a:r>
            <a:r>
              <a:rPr lang="en-IN" dirty="0" err="1" smtClean="0">
                <a:sym typeface="Wingdings" pitchFamily="2" charset="2"/>
              </a:rPr>
              <a:t>levodopa</a:t>
            </a:r>
            <a:r>
              <a:rPr lang="en-IN" dirty="0" smtClean="0">
                <a:sym typeface="Wingdings" pitchFamily="2" charset="2"/>
              </a:rPr>
              <a:t> &amp; indirectly acting </a:t>
            </a:r>
            <a:r>
              <a:rPr lang="en-IN" dirty="0" err="1" smtClean="0">
                <a:sym typeface="Wingdings" pitchFamily="2" charset="2"/>
              </a:rPr>
              <a:t>sympathomimetic</a:t>
            </a:r>
            <a:r>
              <a:rPr lang="en-IN" dirty="0" smtClean="0">
                <a:sym typeface="Wingdings" pitchFamily="2" charset="2"/>
              </a:rPr>
              <a:t> amines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488" y="3239294"/>
            <a:ext cx="2924187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0"/>
            <a:ext cx="8929717" cy="628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With </a:t>
            </a:r>
            <a:r>
              <a:rPr lang="en-IN" dirty="0" err="1" smtClean="0"/>
              <a:t>levodopa</a:t>
            </a:r>
            <a:r>
              <a:rPr lang="en-IN" dirty="0" smtClean="0"/>
              <a:t> , it prolongs </a:t>
            </a:r>
            <a:r>
              <a:rPr lang="en-IN" dirty="0" err="1" smtClean="0"/>
              <a:t>levodopa</a:t>
            </a:r>
            <a:r>
              <a:rPr lang="en-IN" dirty="0" smtClean="0"/>
              <a:t> action , attenuates motor fluctuation  &amp; decreases wearing off  effect</a:t>
            </a:r>
          </a:p>
          <a:p>
            <a:r>
              <a:rPr lang="en-IN" dirty="0" smtClean="0"/>
              <a:t>Permits 20-30% reduction  in </a:t>
            </a:r>
            <a:r>
              <a:rPr lang="en-IN" dirty="0" err="1" smtClean="0"/>
              <a:t>levodopa</a:t>
            </a:r>
            <a:r>
              <a:rPr lang="en-IN" dirty="0" smtClean="0"/>
              <a:t> dose</a:t>
            </a:r>
          </a:p>
          <a:p>
            <a:r>
              <a:rPr lang="en-IN" dirty="0" smtClean="0"/>
              <a:t>In advanced cases with on-off effect are not improved &amp; the peak dose </a:t>
            </a:r>
            <a:r>
              <a:rPr lang="en-IN" dirty="0" err="1" smtClean="0"/>
              <a:t>levodopa</a:t>
            </a:r>
            <a:r>
              <a:rPr lang="en-IN" dirty="0" smtClean="0"/>
              <a:t> side effects may be worsened</a:t>
            </a:r>
          </a:p>
          <a:p>
            <a:endParaRPr lang="en-IN" dirty="0" smtClean="0"/>
          </a:p>
          <a:p>
            <a:r>
              <a:rPr lang="en-IN" dirty="0" smtClean="0"/>
              <a:t> </a:t>
            </a:r>
            <a:r>
              <a:rPr lang="en-IN" sz="3600" b="1" u="sng" dirty="0" smtClean="0">
                <a:solidFill>
                  <a:srgbClr val="FF0066"/>
                </a:solidFill>
              </a:rPr>
              <a:t>Adverse effect </a:t>
            </a:r>
            <a:r>
              <a:rPr lang="en-IN" dirty="0" smtClean="0"/>
              <a:t>:</a:t>
            </a:r>
          </a:p>
          <a:p>
            <a:pPr>
              <a:buNone/>
            </a:pPr>
            <a:r>
              <a:rPr lang="en-IN" dirty="0" smtClean="0"/>
              <a:t>    - Postural Hypotension , nausea , confusion , accentuation of </a:t>
            </a:r>
            <a:r>
              <a:rPr lang="en-IN" dirty="0" err="1" smtClean="0"/>
              <a:t>levodopa</a:t>
            </a:r>
            <a:r>
              <a:rPr lang="en-IN" dirty="0" smtClean="0"/>
              <a:t> induced involuntary movements, &amp; psychosis.</a:t>
            </a:r>
          </a:p>
          <a:p>
            <a:pPr>
              <a:buNone/>
            </a:pPr>
            <a:r>
              <a:rPr lang="en-IN" dirty="0" smtClean="0"/>
              <a:t>    - </a:t>
            </a:r>
            <a:r>
              <a:rPr lang="en-IN" dirty="0" err="1" smtClean="0"/>
              <a:t>Selegiline</a:t>
            </a:r>
            <a:r>
              <a:rPr lang="en-IN" dirty="0" smtClean="0"/>
              <a:t> is partly metabolised by liver into amphetamine </a:t>
            </a:r>
            <a:r>
              <a:rPr lang="en-IN" dirty="0" smtClean="0">
                <a:sym typeface="Wingdings" pitchFamily="2" charset="2"/>
              </a:rPr>
              <a:t> insomnia &amp; agitation </a:t>
            </a:r>
            <a:r>
              <a:rPr lang="en-IN" dirty="0" smtClean="0"/>
              <a:t> 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:\Parkinsons-Disease-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352928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3704464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IN" sz="3600" b="1" u="sng" dirty="0" smtClean="0">
                <a:solidFill>
                  <a:srgbClr val="FF0066"/>
                </a:solidFill>
              </a:rPr>
              <a:t>C/I :</a:t>
            </a:r>
          </a:p>
          <a:p>
            <a:pPr>
              <a:buNone/>
            </a:pPr>
            <a:r>
              <a:rPr lang="en-IN" sz="3600" b="1" dirty="0" smtClean="0">
                <a:solidFill>
                  <a:srgbClr val="FF0066"/>
                </a:solidFill>
              </a:rPr>
              <a:t>       </a:t>
            </a:r>
            <a:r>
              <a:rPr lang="en-IN" dirty="0" smtClean="0"/>
              <a:t>Convulsive disorders</a:t>
            </a:r>
          </a:p>
          <a:p>
            <a:r>
              <a:rPr lang="en-IN" b="1" u="sng" dirty="0" smtClean="0">
                <a:solidFill>
                  <a:srgbClr val="FF0066"/>
                </a:solidFill>
              </a:rPr>
              <a:t>D/I : 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With </a:t>
            </a:r>
            <a:r>
              <a:rPr lang="en-IN" dirty="0" err="1" smtClean="0"/>
              <a:t>Pethidine</a:t>
            </a:r>
            <a:r>
              <a:rPr lang="en-IN" dirty="0" smtClean="0"/>
              <a:t> : favours its metabolism to </a:t>
            </a:r>
            <a:r>
              <a:rPr lang="en-IN" dirty="0" err="1" smtClean="0"/>
              <a:t>norpethidine</a:t>
            </a:r>
            <a:r>
              <a:rPr lang="en-IN" dirty="0" smtClean="0"/>
              <a:t> </a:t>
            </a:r>
            <a:r>
              <a:rPr lang="en-IN" dirty="0" smtClean="0">
                <a:sym typeface="Wingdings" pitchFamily="2" charset="2"/>
              </a:rPr>
              <a:t> Excitation , Rigidity , Hyperthermia , </a:t>
            </a:r>
            <a:r>
              <a:rPr lang="en-IN" dirty="0" err="1" smtClean="0">
                <a:sym typeface="Wingdings" pitchFamily="2" charset="2"/>
              </a:rPr>
              <a:t>Respratory</a:t>
            </a:r>
            <a:r>
              <a:rPr lang="en-IN" dirty="0" smtClean="0">
                <a:sym typeface="Wingdings" pitchFamily="2" charset="2"/>
              </a:rPr>
              <a:t> depression</a:t>
            </a:r>
            <a:r>
              <a:rPr lang="en-IN" dirty="0" smtClean="0"/>
              <a:t> </a:t>
            </a:r>
          </a:p>
          <a:p>
            <a:pPr marL="514350" indent="-514350">
              <a:buNone/>
            </a:pPr>
            <a:r>
              <a:rPr lang="en-IN" b="1" u="sng" dirty="0" smtClean="0">
                <a:solidFill>
                  <a:srgbClr val="FF0066"/>
                </a:solidFill>
              </a:rPr>
              <a:t>RASAGILINE :</a:t>
            </a:r>
          </a:p>
          <a:p>
            <a:pPr marL="514350" indent="-514350">
              <a:buNone/>
            </a:pPr>
            <a:r>
              <a:rPr lang="en-IN" dirty="0" smtClean="0"/>
              <a:t>       5 times More potent, long acting </a:t>
            </a:r>
          </a:p>
          <a:p>
            <a:pPr marL="514350" indent="-514350">
              <a:buNone/>
            </a:pPr>
            <a:r>
              <a:rPr lang="en-IN" dirty="0" smtClean="0"/>
              <a:t>       given once a day in the morning</a:t>
            </a:r>
          </a:p>
          <a:p>
            <a:pPr marL="514350" indent="-514350">
              <a:buNone/>
            </a:pPr>
            <a:r>
              <a:rPr lang="en-IN" dirty="0" smtClean="0"/>
              <a:t>       does not produce excitatory side effects</a:t>
            </a:r>
          </a:p>
          <a:p>
            <a:pPr marL="514350" indent="-514350">
              <a:buNone/>
            </a:pPr>
            <a:r>
              <a:rPr lang="en-IN" b="1" u="sng" dirty="0" smtClean="0">
                <a:solidFill>
                  <a:srgbClr val="FF0066"/>
                </a:solidFill>
              </a:rPr>
              <a:t>DOSE:</a:t>
            </a:r>
            <a:r>
              <a:rPr lang="en-IN" dirty="0" smtClean="0"/>
              <a:t> 1 mg </a:t>
            </a:r>
            <a:r>
              <a:rPr lang="en-IN" dirty="0" err="1" smtClean="0"/>
              <a:t>od</a:t>
            </a:r>
            <a:r>
              <a:rPr lang="en-IN" dirty="0" smtClean="0"/>
              <a:t> in the morning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-285776"/>
            <a:ext cx="8229600" cy="1143000"/>
          </a:xfrm>
        </p:spPr>
        <p:txBody>
          <a:bodyPr/>
          <a:lstStyle/>
          <a:p>
            <a:r>
              <a:rPr lang="en-IN" b="1" u="sng" dirty="0" smtClean="0">
                <a:solidFill>
                  <a:srgbClr val="C00000"/>
                </a:solidFill>
              </a:rPr>
              <a:t>COMT INHIBITORS</a:t>
            </a:r>
            <a:endParaRPr lang="en-IN" b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6072206"/>
          </a:xfrm>
        </p:spPr>
        <p:txBody>
          <a:bodyPr>
            <a:normAutofit fontScale="92500" lnSpcReduction="20000"/>
          </a:bodyPr>
          <a:lstStyle/>
          <a:p>
            <a:r>
              <a:rPr lang="en-IN" dirty="0" smtClean="0"/>
              <a:t>Potent , selective &amp; reversible COMT inhibitors</a:t>
            </a:r>
          </a:p>
          <a:p>
            <a:r>
              <a:rPr lang="en-IN" dirty="0" smtClean="0"/>
              <a:t>COMT has role degradation of DA in brain as well as, it preserve DA formed in striatum &amp; supplement of  the peripheral effect</a:t>
            </a:r>
          </a:p>
          <a:p>
            <a:r>
              <a:rPr lang="en-IN" dirty="0" smtClean="0"/>
              <a:t>Used to smoothen wearing off , increase ‘on’ time , improve activities of daily living and allow </a:t>
            </a:r>
            <a:r>
              <a:rPr lang="en-IN" dirty="0" err="1" smtClean="0"/>
              <a:t>levodopa</a:t>
            </a:r>
            <a:r>
              <a:rPr lang="en-IN" dirty="0" smtClean="0"/>
              <a:t> dose to be reduced</a:t>
            </a:r>
          </a:p>
          <a:p>
            <a:r>
              <a:rPr lang="en-IN" dirty="0" smtClean="0"/>
              <a:t>Worsening of </a:t>
            </a:r>
            <a:r>
              <a:rPr lang="en-IN" dirty="0" err="1" smtClean="0"/>
              <a:t>levodopa</a:t>
            </a:r>
            <a:r>
              <a:rPr lang="en-IN" dirty="0" smtClean="0"/>
              <a:t> adverse effects occurs when COMT inhibitors are added</a:t>
            </a:r>
          </a:p>
          <a:p>
            <a:r>
              <a:rPr lang="en-IN" b="1" u="sng" dirty="0" smtClean="0">
                <a:solidFill>
                  <a:srgbClr val="FF0066"/>
                </a:solidFill>
              </a:rPr>
              <a:t>Use : </a:t>
            </a:r>
          </a:p>
          <a:p>
            <a:pPr>
              <a:buNone/>
            </a:pPr>
            <a:r>
              <a:rPr lang="en-IN" b="1" dirty="0" smtClean="0">
                <a:solidFill>
                  <a:srgbClr val="FF0066"/>
                </a:solidFill>
              </a:rPr>
              <a:t>    </a:t>
            </a:r>
            <a:r>
              <a:rPr lang="en-IN" dirty="0" smtClean="0"/>
              <a:t>Enhance &amp; prolong the therapeutic effect  of </a:t>
            </a:r>
            <a:r>
              <a:rPr lang="en-IN" dirty="0" err="1" smtClean="0"/>
              <a:t>levodopa</a:t>
            </a:r>
            <a:r>
              <a:rPr lang="en-IN" dirty="0" smtClean="0"/>
              <a:t>- </a:t>
            </a:r>
            <a:r>
              <a:rPr lang="en-IN" dirty="0" err="1" smtClean="0"/>
              <a:t>carbidopa</a:t>
            </a:r>
            <a:r>
              <a:rPr lang="en-IN" dirty="0" smtClean="0"/>
              <a:t> in advanced &amp; fluctuating PD</a:t>
            </a:r>
          </a:p>
          <a:p>
            <a:r>
              <a:rPr lang="en-IN" b="1" u="sng" dirty="0" smtClean="0">
                <a:solidFill>
                  <a:srgbClr val="FF0066"/>
                </a:solidFill>
              </a:rPr>
              <a:t>Dose</a:t>
            </a:r>
            <a:r>
              <a:rPr lang="en-IN" dirty="0" smtClean="0"/>
              <a:t> : </a:t>
            </a:r>
            <a:r>
              <a:rPr lang="en-IN" dirty="0" err="1" smtClean="0"/>
              <a:t>Entacapone</a:t>
            </a:r>
            <a:r>
              <a:rPr lang="en-IN" dirty="0" smtClean="0"/>
              <a:t> : 200mg  max 1600mg /day</a:t>
            </a:r>
          </a:p>
          <a:p>
            <a:pPr>
              <a:buNone/>
            </a:pPr>
            <a:r>
              <a:rPr lang="en-IN" dirty="0" smtClean="0"/>
              <a:t>                </a:t>
            </a:r>
            <a:r>
              <a:rPr lang="en-IN" dirty="0" err="1" smtClean="0"/>
              <a:t>Tolcapone</a:t>
            </a:r>
            <a:r>
              <a:rPr lang="en-IN" dirty="0" smtClean="0"/>
              <a:t> : 100 – 200 mg BD or TDS</a:t>
            </a:r>
          </a:p>
          <a:p>
            <a:endParaRPr lang="en-IN" b="1" u="sng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591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ChangeArrowheads="1"/>
          </p:cNvSpPr>
          <p:nvPr/>
        </p:nvSpPr>
        <p:spPr bwMode="auto">
          <a:xfrm>
            <a:off x="685800" y="228600"/>
            <a:ext cx="6248400" cy="7381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/>
            <a:endParaRPr lang="en-US">
              <a:solidFill>
                <a:srgbClr val="9933FF"/>
              </a:solidFill>
              <a:latin typeface="Calibri" pitchFamily="34" charset="0"/>
            </a:endParaRPr>
          </a:p>
          <a:p>
            <a:pPr algn="ctr" rtl="0"/>
            <a:r>
              <a:rPr lang="en-US" altLang="ko-KR" sz="2400">
                <a:solidFill>
                  <a:schemeClr val="accent2"/>
                </a:solidFill>
                <a:ea typeface="Gulim" pitchFamily="34" charset="-127"/>
              </a:rPr>
              <a:t>COMT inhibitors</a:t>
            </a:r>
          </a:p>
        </p:txBody>
      </p:sp>
      <p:sp>
        <p:nvSpPr>
          <p:cNvPr id="27651" name="Text Box 8"/>
          <p:cNvSpPr txBox="1">
            <a:spLocks noChangeArrowheads="1"/>
          </p:cNvSpPr>
          <p:nvPr/>
        </p:nvSpPr>
        <p:spPr bwMode="auto">
          <a:xfrm>
            <a:off x="1371600" y="1295400"/>
            <a:ext cx="1828800" cy="4206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>
              <a:lnSpc>
                <a:spcPct val="90000"/>
              </a:lnSpc>
            </a:pPr>
            <a:r>
              <a:rPr lang="en-US" sz="2400"/>
              <a:t>Periphery</a:t>
            </a:r>
          </a:p>
        </p:txBody>
      </p:sp>
      <p:sp>
        <p:nvSpPr>
          <p:cNvPr id="27652" name="Text Box 9"/>
          <p:cNvSpPr txBox="1">
            <a:spLocks noChangeArrowheads="1"/>
          </p:cNvSpPr>
          <p:nvPr/>
        </p:nvSpPr>
        <p:spPr bwMode="auto">
          <a:xfrm>
            <a:off x="4953000" y="1295400"/>
            <a:ext cx="2819400" cy="4206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>
              <a:lnSpc>
                <a:spcPct val="90000"/>
              </a:lnSpc>
            </a:pPr>
            <a:r>
              <a:rPr lang="en-US" sz="2400"/>
              <a:t>CNS (striatum)</a:t>
            </a:r>
          </a:p>
        </p:txBody>
      </p:sp>
      <p:sp>
        <p:nvSpPr>
          <p:cNvPr id="27653" name="Text Box 10"/>
          <p:cNvSpPr txBox="1">
            <a:spLocks noChangeArrowheads="1"/>
          </p:cNvSpPr>
          <p:nvPr/>
        </p:nvSpPr>
        <p:spPr bwMode="auto">
          <a:xfrm>
            <a:off x="1181100" y="1917700"/>
            <a:ext cx="2362200" cy="749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>
              <a:lnSpc>
                <a:spcPct val="90000"/>
              </a:lnSpc>
            </a:pPr>
            <a:r>
              <a:rPr lang="en-US" sz="2400"/>
              <a:t>3-O-Methyldopa</a:t>
            </a:r>
          </a:p>
        </p:txBody>
      </p:sp>
      <p:sp>
        <p:nvSpPr>
          <p:cNvPr id="27654" name="Text Box 11"/>
          <p:cNvSpPr txBox="1">
            <a:spLocks noChangeArrowheads="1"/>
          </p:cNvSpPr>
          <p:nvPr/>
        </p:nvSpPr>
        <p:spPr bwMode="auto">
          <a:xfrm>
            <a:off x="1181100" y="3725863"/>
            <a:ext cx="2362200" cy="4206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>
              <a:lnSpc>
                <a:spcPct val="90000"/>
              </a:lnSpc>
            </a:pPr>
            <a:r>
              <a:rPr lang="en-US" sz="2400">
                <a:solidFill>
                  <a:srgbClr val="9933FF"/>
                </a:solidFill>
              </a:rPr>
              <a:t>L-DOPA</a:t>
            </a:r>
          </a:p>
        </p:txBody>
      </p:sp>
      <p:sp>
        <p:nvSpPr>
          <p:cNvPr id="27655" name="Text Box 12"/>
          <p:cNvSpPr txBox="1">
            <a:spLocks noChangeArrowheads="1"/>
          </p:cNvSpPr>
          <p:nvPr/>
        </p:nvSpPr>
        <p:spPr bwMode="auto">
          <a:xfrm>
            <a:off x="1219200" y="5257800"/>
            <a:ext cx="2362200" cy="4206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>
              <a:lnSpc>
                <a:spcPct val="90000"/>
              </a:lnSpc>
            </a:pPr>
            <a:r>
              <a:rPr lang="en-US" sz="2400">
                <a:solidFill>
                  <a:srgbClr val="009999"/>
                </a:solidFill>
              </a:rPr>
              <a:t>Dopamine</a:t>
            </a:r>
          </a:p>
        </p:txBody>
      </p:sp>
      <p:sp>
        <p:nvSpPr>
          <p:cNvPr id="27656" name="Line 13"/>
          <p:cNvSpPr>
            <a:spLocks noChangeShapeType="1"/>
          </p:cNvSpPr>
          <p:nvPr/>
        </p:nvSpPr>
        <p:spPr bwMode="auto">
          <a:xfrm flipV="1">
            <a:off x="2362200" y="2743200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IN"/>
          </a:p>
        </p:txBody>
      </p:sp>
      <p:sp>
        <p:nvSpPr>
          <p:cNvPr id="179214" name="Line 14"/>
          <p:cNvSpPr>
            <a:spLocks noChangeShapeType="1"/>
          </p:cNvSpPr>
          <p:nvPr/>
        </p:nvSpPr>
        <p:spPr bwMode="auto">
          <a:xfrm>
            <a:off x="2362200" y="4267200"/>
            <a:ext cx="0" cy="76200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IN"/>
          </a:p>
        </p:txBody>
      </p:sp>
      <p:sp>
        <p:nvSpPr>
          <p:cNvPr id="27658" name="Line 15"/>
          <p:cNvSpPr>
            <a:spLocks noChangeShapeType="1"/>
          </p:cNvSpPr>
          <p:nvPr/>
        </p:nvSpPr>
        <p:spPr bwMode="auto">
          <a:xfrm>
            <a:off x="4038600" y="990600"/>
            <a:ext cx="0" cy="4953000"/>
          </a:xfrm>
          <a:prstGeom prst="line">
            <a:avLst/>
          </a:prstGeom>
          <a:noFill/>
          <a:ln w="412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spAutoFit/>
          </a:bodyPr>
          <a:lstStyle/>
          <a:p>
            <a:endParaRPr lang="en-IN"/>
          </a:p>
        </p:txBody>
      </p:sp>
      <p:sp>
        <p:nvSpPr>
          <p:cNvPr id="27659" name="Text Box 16"/>
          <p:cNvSpPr txBox="1">
            <a:spLocks noChangeArrowheads="1"/>
          </p:cNvSpPr>
          <p:nvPr/>
        </p:nvSpPr>
        <p:spPr bwMode="auto">
          <a:xfrm>
            <a:off x="3962400" y="3732213"/>
            <a:ext cx="2362200" cy="4206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>
              <a:lnSpc>
                <a:spcPct val="90000"/>
              </a:lnSpc>
            </a:pPr>
            <a:r>
              <a:rPr lang="en-US" sz="2400">
                <a:solidFill>
                  <a:srgbClr val="9933FF"/>
                </a:solidFill>
              </a:rPr>
              <a:t>L-DOPA</a:t>
            </a:r>
          </a:p>
        </p:txBody>
      </p:sp>
      <p:sp>
        <p:nvSpPr>
          <p:cNvPr id="27660" name="Line 17"/>
          <p:cNvSpPr>
            <a:spLocks noChangeShapeType="1"/>
          </p:cNvSpPr>
          <p:nvPr/>
        </p:nvSpPr>
        <p:spPr bwMode="auto">
          <a:xfrm>
            <a:off x="3276600" y="394335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IN"/>
          </a:p>
        </p:txBody>
      </p:sp>
      <p:sp>
        <p:nvSpPr>
          <p:cNvPr id="27661" name="Line 18"/>
          <p:cNvSpPr>
            <a:spLocks noChangeShapeType="1"/>
          </p:cNvSpPr>
          <p:nvPr/>
        </p:nvSpPr>
        <p:spPr bwMode="auto">
          <a:xfrm>
            <a:off x="5791200" y="394335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IN"/>
          </a:p>
        </p:txBody>
      </p:sp>
      <p:sp>
        <p:nvSpPr>
          <p:cNvPr id="27662" name="Text Box 19"/>
          <p:cNvSpPr txBox="1">
            <a:spLocks noChangeArrowheads="1"/>
          </p:cNvSpPr>
          <p:nvPr/>
        </p:nvSpPr>
        <p:spPr bwMode="auto">
          <a:xfrm>
            <a:off x="6553200" y="3733800"/>
            <a:ext cx="2362200" cy="4206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>
              <a:lnSpc>
                <a:spcPct val="90000"/>
              </a:lnSpc>
            </a:pPr>
            <a:r>
              <a:rPr lang="en-US" sz="2400">
                <a:solidFill>
                  <a:srgbClr val="009999"/>
                </a:solidFill>
              </a:rPr>
              <a:t>Dopamine</a:t>
            </a:r>
          </a:p>
        </p:txBody>
      </p:sp>
      <p:sp>
        <p:nvSpPr>
          <p:cNvPr id="27663" name="Text Box 20"/>
          <p:cNvSpPr txBox="1">
            <a:spLocks noChangeArrowheads="1"/>
          </p:cNvSpPr>
          <p:nvPr/>
        </p:nvSpPr>
        <p:spPr bwMode="auto">
          <a:xfrm>
            <a:off x="6438900" y="2133600"/>
            <a:ext cx="2362200" cy="4206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>
              <a:lnSpc>
                <a:spcPct val="90000"/>
              </a:lnSpc>
            </a:pPr>
            <a:r>
              <a:rPr lang="en-US" sz="2400"/>
              <a:t>DOPAC</a:t>
            </a:r>
          </a:p>
        </p:txBody>
      </p:sp>
      <p:sp>
        <p:nvSpPr>
          <p:cNvPr id="27664" name="Text Box 21"/>
          <p:cNvSpPr txBox="1">
            <a:spLocks noChangeArrowheads="1"/>
          </p:cNvSpPr>
          <p:nvPr/>
        </p:nvSpPr>
        <p:spPr bwMode="auto">
          <a:xfrm>
            <a:off x="6477000" y="5257800"/>
            <a:ext cx="2362200" cy="749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>
              <a:lnSpc>
                <a:spcPct val="90000"/>
              </a:lnSpc>
            </a:pPr>
            <a:r>
              <a:rPr lang="en-US" sz="2400"/>
              <a:t>3-Methoxy tyramine</a:t>
            </a:r>
          </a:p>
        </p:txBody>
      </p:sp>
      <p:sp>
        <p:nvSpPr>
          <p:cNvPr id="27665" name="Line 22"/>
          <p:cNvSpPr>
            <a:spLocks noChangeShapeType="1"/>
          </p:cNvSpPr>
          <p:nvPr/>
        </p:nvSpPr>
        <p:spPr bwMode="auto">
          <a:xfrm flipV="1">
            <a:off x="7620000" y="2743200"/>
            <a:ext cx="0" cy="7620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IN"/>
          </a:p>
        </p:txBody>
      </p:sp>
      <p:sp>
        <p:nvSpPr>
          <p:cNvPr id="27666" name="Line 23"/>
          <p:cNvSpPr>
            <a:spLocks noChangeShapeType="1"/>
          </p:cNvSpPr>
          <p:nvPr/>
        </p:nvSpPr>
        <p:spPr bwMode="auto">
          <a:xfrm>
            <a:off x="7620000" y="4267200"/>
            <a:ext cx="0" cy="7620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IN"/>
          </a:p>
        </p:txBody>
      </p:sp>
      <p:sp>
        <p:nvSpPr>
          <p:cNvPr id="27667" name="Text Box 24"/>
          <p:cNvSpPr txBox="1">
            <a:spLocks noChangeArrowheads="1"/>
          </p:cNvSpPr>
          <p:nvPr/>
        </p:nvSpPr>
        <p:spPr bwMode="auto">
          <a:xfrm>
            <a:off x="7010400" y="2986088"/>
            <a:ext cx="23622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>
              <a:lnSpc>
                <a:spcPct val="90000"/>
              </a:lnSpc>
            </a:pPr>
            <a:r>
              <a:rPr lang="en-US" sz="2000">
                <a:solidFill>
                  <a:schemeClr val="accent2"/>
                </a:solidFill>
              </a:rPr>
              <a:t>MAO-B</a:t>
            </a:r>
          </a:p>
        </p:txBody>
      </p:sp>
      <p:sp>
        <p:nvSpPr>
          <p:cNvPr id="27668" name="Text Box 25"/>
          <p:cNvSpPr txBox="1">
            <a:spLocks noChangeArrowheads="1"/>
          </p:cNvSpPr>
          <p:nvPr/>
        </p:nvSpPr>
        <p:spPr bwMode="auto">
          <a:xfrm>
            <a:off x="7077075" y="4433888"/>
            <a:ext cx="23622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>
              <a:lnSpc>
                <a:spcPct val="90000"/>
              </a:lnSpc>
            </a:pPr>
            <a:r>
              <a:rPr lang="en-US" sz="2000">
                <a:solidFill>
                  <a:schemeClr val="accent2"/>
                </a:solidFill>
              </a:rPr>
              <a:t>COMT</a:t>
            </a:r>
          </a:p>
        </p:txBody>
      </p:sp>
      <p:sp>
        <p:nvSpPr>
          <p:cNvPr id="27669" name="Text Box 26"/>
          <p:cNvSpPr txBox="1">
            <a:spLocks noChangeArrowheads="1"/>
          </p:cNvSpPr>
          <p:nvPr/>
        </p:nvSpPr>
        <p:spPr bwMode="auto">
          <a:xfrm>
            <a:off x="1752600" y="2986088"/>
            <a:ext cx="23622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>
              <a:lnSpc>
                <a:spcPct val="90000"/>
              </a:lnSpc>
            </a:pPr>
            <a:r>
              <a:rPr lang="en-US" sz="2000">
                <a:solidFill>
                  <a:schemeClr val="accent2"/>
                </a:solidFill>
              </a:rPr>
              <a:t>COMT</a:t>
            </a:r>
          </a:p>
        </p:txBody>
      </p:sp>
      <p:sp>
        <p:nvSpPr>
          <p:cNvPr id="27670" name="Text Box 27"/>
          <p:cNvSpPr txBox="1">
            <a:spLocks noChangeArrowheads="1"/>
          </p:cNvSpPr>
          <p:nvPr/>
        </p:nvSpPr>
        <p:spPr bwMode="auto">
          <a:xfrm>
            <a:off x="1676400" y="4448175"/>
            <a:ext cx="23622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>
              <a:lnSpc>
                <a:spcPct val="90000"/>
              </a:lnSpc>
            </a:pPr>
            <a:r>
              <a:rPr lang="en-US" sz="2000" dirty="0" smtClean="0">
                <a:solidFill>
                  <a:schemeClr val="accent2"/>
                </a:solidFill>
              </a:rPr>
              <a:t>DDC</a:t>
            </a:r>
          </a:p>
          <a:p>
            <a:pPr algn="ctr" rtl="0">
              <a:lnSpc>
                <a:spcPct val="90000"/>
              </a:lnSpc>
            </a:pPr>
            <a:endParaRPr lang="en-US" sz="2000" dirty="0">
              <a:solidFill>
                <a:schemeClr val="accent2"/>
              </a:solidFill>
            </a:endParaRPr>
          </a:p>
        </p:txBody>
      </p:sp>
      <p:sp>
        <p:nvSpPr>
          <p:cNvPr id="27671" name="Text Box 28"/>
          <p:cNvSpPr txBox="1">
            <a:spLocks noChangeArrowheads="1"/>
          </p:cNvSpPr>
          <p:nvPr/>
        </p:nvSpPr>
        <p:spPr bwMode="auto">
          <a:xfrm>
            <a:off x="5181600" y="3505200"/>
            <a:ext cx="23622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>
              <a:lnSpc>
                <a:spcPct val="90000"/>
              </a:lnSpc>
            </a:pPr>
            <a:r>
              <a:rPr lang="en-US" sz="2000" dirty="0" smtClean="0">
                <a:solidFill>
                  <a:schemeClr val="accent2"/>
                </a:solidFill>
              </a:rPr>
              <a:t>DDC</a:t>
            </a:r>
            <a:endParaRPr lang="en-US" sz="2000" dirty="0">
              <a:solidFill>
                <a:schemeClr val="accent2"/>
              </a:solidFill>
            </a:endParaRP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-304800" y="4371975"/>
            <a:ext cx="3022600" cy="476250"/>
            <a:chOff x="-192" y="2754"/>
            <a:chExt cx="1904" cy="300"/>
          </a:xfrm>
        </p:grpSpPr>
        <p:sp>
          <p:nvSpPr>
            <p:cNvPr id="27694" name="Text Box 29"/>
            <p:cNvSpPr txBox="1">
              <a:spLocks noChangeArrowheads="1"/>
            </p:cNvSpPr>
            <p:nvPr/>
          </p:nvSpPr>
          <p:spPr bwMode="auto">
            <a:xfrm>
              <a:off x="-192" y="2784"/>
              <a:ext cx="1488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>
                <a:lnSpc>
                  <a:spcPct val="90000"/>
                </a:lnSpc>
              </a:pPr>
              <a:r>
                <a:rPr lang="en-US" sz="2000">
                  <a:solidFill>
                    <a:srgbClr val="FF0000"/>
                  </a:solidFill>
                </a:rPr>
                <a:t>carbidopa</a:t>
              </a:r>
            </a:p>
          </p:txBody>
        </p:sp>
        <p:sp>
          <p:nvSpPr>
            <p:cNvPr id="27695" name="Line 30"/>
            <p:cNvSpPr>
              <a:spLocks noChangeShapeType="1"/>
            </p:cNvSpPr>
            <p:nvPr/>
          </p:nvSpPr>
          <p:spPr bwMode="auto">
            <a:xfrm>
              <a:off x="960" y="2916"/>
              <a:ext cx="48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IN"/>
            </a:p>
          </p:txBody>
        </p:sp>
        <p:sp>
          <p:nvSpPr>
            <p:cNvPr id="27696" name="Text Box 31"/>
            <p:cNvSpPr txBox="1">
              <a:spLocks noChangeArrowheads="1"/>
            </p:cNvSpPr>
            <p:nvPr/>
          </p:nvSpPr>
          <p:spPr bwMode="auto">
            <a:xfrm>
              <a:off x="1280" y="2754"/>
              <a:ext cx="432" cy="3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>
                <a:lnSpc>
                  <a:spcPct val="90000"/>
                </a:lnSpc>
              </a:pPr>
              <a:r>
                <a:rPr lang="en-US" sz="2800">
                  <a:solidFill>
                    <a:srgbClr val="FF0000"/>
                  </a:solidFill>
                </a:rPr>
                <a:t>x</a:t>
              </a:r>
            </a:p>
          </p:txBody>
        </p:sp>
      </p:grp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-304800" y="2667000"/>
            <a:ext cx="3022600" cy="704850"/>
            <a:chOff x="-200" y="1680"/>
            <a:chExt cx="1904" cy="444"/>
          </a:xfrm>
        </p:grpSpPr>
        <p:sp>
          <p:nvSpPr>
            <p:cNvPr id="27691" name="Text Box 34"/>
            <p:cNvSpPr txBox="1">
              <a:spLocks noChangeArrowheads="1"/>
            </p:cNvSpPr>
            <p:nvPr/>
          </p:nvSpPr>
          <p:spPr bwMode="auto">
            <a:xfrm>
              <a:off x="-200" y="1680"/>
              <a:ext cx="1488" cy="40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>
                <a:lnSpc>
                  <a:spcPct val="90000"/>
                </a:lnSpc>
              </a:pPr>
              <a:endParaRPr lang="en-US" sz="2000">
                <a:solidFill>
                  <a:srgbClr val="FF0000"/>
                </a:solidFill>
              </a:endParaRPr>
            </a:p>
            <a:p>
              <a:pPr algn="ctr" rtl="0">
                <a:lnSpc>
                  <a:spcPct val="90000"/>
                </a:lnSpc>
              </a:pPr>
              <a:r>
                <a:rPr lang="en-US" sz="2000">
                  <a:solidFill>
                    <a:srgbClr val="FF0000"/>
                  </a:solidFill>
                </a:rPr>
                <a:t>tolcapone</a:t>
              </a:r>
            </a:p>
          </p:txBody>
        </p:sp>
        <p:sp>
          <p:nvSpPr>
            <p:cNvPr id="27692" name="Line 35"/>
            <p:cNvSpPr>
              <a:spLocks noChangeShapeType="1"/>
            </p:cNvSpPr>
            <p:nvPr/>
          </p:nvSpPr>
          <p:spPr bwMode="auto">
            <a:xfrm>
              <a:off x="966" y="1986"/>
              <a:ext cx="48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IN"/>
            </a:p>
          </p:txBody>
        </p:sp>
        <p:sp>
          <p:nvSpPr>
            <p:cNvPr id="27693" name="Text Box 36"/>
            <p:cNvSpPr txBox="1">
              <a:spLocks noChangeArrowheads="1"/>
            </p:cNvSpPr>
            <p:nvPr/>
          </p:nvSpPr>
          <p:spPr bwMode="auto">
            <a:xfrm>
              <a:off x="1272" y="1824"/>
              <a:ext cx="432" cy="3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>
                <a:lnSpc>
                  <a:spcPct val="90000"/>
                </a:lnSpc>
              </a:pPr>
              <a:r>
                <a:rPr lang="en-US" sz="2800">
                  <a:solidFill>
                    <a:srgbClr val="FF0000"/>
                  </a:solidFill>
                </a:rPr>
                <a:t>x</a:t>
              </a:r>
            </a:p>
          </p:txBody>
        </p:sp>
      </p:grp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4972050" y="4343400"/>
            <a:ext cx="3000375" cy="476250"/>
            <a:chOff x="-192" y="2898"/>
            <a:chExt cx="1890" cy="300"/>
          </a:xfrm>
        </p:grpSpPr>
        <p:sp>
          <p:nvSpPr>
            <p:cNvPr id="27688" name="Text Box 38"/>
            <p:cNvSpPr txBox="1">
              <a:spLocks noChangeArrowheads="1"/>
            </p:cNvSpPr>
            <p:nvPr/>
          </p:nvSpPr>
          <p:spPr bwMode="auto">
            <a:xfrm>
              <a:off x="-192" y="2928"/>
              <a:ext cx="1488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>
                <a:lnSpc>
                  <a:spcPct val="90000"/>
                </a:lnSpc>
              </a:pPr>
              <a:r>
                <a:rPr lang="en-US" sz="2000">
                  <a:solidFill>
                    <a:srgbClr val="FF0000"/>
                  </a:solidFill>
                </a:rPr>
                <a:t>tolcapone</a:t>
              </a:r>
            </a:p>
          </p:txBody>
        </p:sp>
        <p:sp>
          <p:nvSpPr>
            <p:cNvPr id="27689" name="Line 39"/>
            <p:cNvSpPr>
              <a:spLocks noChangeShapeType="1"/>
            </p:cNvSpPr>
            <p:nvPr/>
          </p:nvSpPr>
          <p:spPr bwMode="auto">
            <a:xfrm>
              <a:off x="960" y="3060"/>
              <a:ext cx="48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IN"/>
            </a:p>
          </p:txBody>
        </p:sp>
        <p:sp>
          <p:nvSpPr>
            <p:cNvPr id="27690" name="Text Box 40"/>
            <p:cNvSpPr txBox="1">
              <a:spLocks noChangeArrowheads="1"/>
            </p:cNvSpPr>
            <p:nvPr/>
          </p:nvSpPr>
          <p:spPr bwMode="auto">
            <a:xfrm>
              <a:off x="1266" y="2898"/>
              <a:ext cx="432" cy="3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>
                <a:lnSpc>
                  <a:spcPct val="90000"/>
                </a:lnSpc>
              </a:pPr>
              <a:r>
                <a:rPr lang="en-US" sz="2800">
                  <a:solidFill>
                    <a:srgbClr val="FF0000"/>
                  </a:solidFill>
                </a:rPr>
                <a:t>x</a:t>
              </a:r>
            </a:p>
          </p:txBody>
        </p: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4981575" y="2895600"/>
            <a:ext cx="3000375" cy="476250"/>
            <a:chOff x="-192" y="2898"/>
            <a:chExt cx="1890" cy="300"/>
          </a:xfrm>
        </p:grpSpPr>
        <p:sp>
          <p:nvSpPr>
            <p:cNvPr id="27685" name="Text Box 42"/>
            <p:cNvSpPr txBox="1">
              <a:spLocks noChangeArrowheads="1"/>
            </p:cNvSpPr>
            <p:nvPr/>
          </p:nvSpPr>
          <p:spPr bwMode="auto">
            <a:xfrm>
              <a:off x="-192" y="2928"/>
              <a:ext cx="1488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>
                <a:lnSpc>
                  <a:spcPct val="90000"/>
                </a:lnSpc>
              </a:pPr>
              <a:r>
                <a:rPr lang="en-US" sz="2000">
                  <a:solidFill>
                    <a:srgbClr val="FF0000"/>
                  </a:solidFill>
                </a:rPr>
                <a:t>selegiline</a:t>
              </a:r>
            </a:p>
          </p:txBody>
        </p:sp>
        <p:sp>
          <p:nvSpPr>
            <p:cNvPr id="27686" name="Line 43"/>
            <p:cNvSpPr>
              <a:spLocks noChangeShapeType="1"/>
            </p:cNvSpPr>
            <p:nvPr/>
          </p:nvSpPr>
          <p:spPr bwMode="auto">
            <a:xfrm>
              <a:off x="960" y="3060"/>
              <a:ext cx="48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IN"/>
            </a:p>
          </p:txBody>
        </p:sp>
        <p:sp>
          <p:nvSpPr>
            <p:cNvPr id="27687" name="Text Box 44"/>
            <p:cNvSpPr txBox="1">
              <a:spLocks noChangeArrowheads="1"/>
            </p:cNvSpPr>
            <p:nvPr/>
          </p:nvSpPr>
          <p:spPr bwMode="auto">
            <a:xfrm>
              <a:off x="1266" y="2898"/>
              <a:ext cx="432" cy="3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>
                <a:lnSpc>
                  <a:spcPct val="90000"/>
                </a:lnSpc>
              </a:pPr>
              <a:r>
                <a:rPr lang="en-US" sz="2800">
                  <a:solidFill>
                    <a:srgbClr val="FF0000"/>
                  </a:solidFill>
                </a:rPr>
                <a:t>x</a:t>
              </a:r>
            </a:p>
          </p:txBody>
        </p:sp>
      </p:grpSp>
      <p:sp>
        <p:nvSpPr>
          <p:cNvPr id="179247" name="Line 47"/>
          <p:cNvSpPr>
            <a:spLocks noChangeShapeType="1"/>
          </p:cNvSpPr>
          <p:nvPr/>
        </p:nvSpPr>
        <p:spPr bwMode="auto">
          <a:xfrm>
            <a:off x="3276600" y="3949700"/>
            <a:ext cx="1143000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IN"/>
          </a:p>
        </p:txBody>
      </p:sp>
      <p:sp>
        <p:nvSpPr>
          <p:cNvPr id="179248" name="Line 48"/>
          <p:cNvSpPr>
            <a:spLocks noChangeShapeType="1"/>
          </p:cNvSpPr>
          <p:nvPr/>
        </p:nvSpPr>
        <p:spPr bwMode="auto">
          <a:xfrm flipV="1">
            <a:off x="2362200" y="2743200"/>
            <a:ext cx="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IN"/>
          </a:p>
        </p:txBody>
      </p:sp>
      <p:sp>
        <p:nvSpPr>
          <p:cNvPr id="179249" name="Line 49"/>
          <p:cNvSpPr>
            <a:spLocks noChangeShapeType="1"/>
          </p:cNvSpPr>
          <p:nvPr/>
        </p:nvSpPr>
        <p:spPr bwMode="auto">
          <a:xfrm>
            <a:off x="2362200" y="4267200"/>
            <a:ext cx="0" cy="7620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IN"/>
          </a:p>
        </p:txBody>
      </p:sp>
      <p:sp>
        <p:nvSpPr>
          <p:cNvPr id="179250" name="Line 50"/>
          <p:cNvSpPr>
            <a:spLocks noChangeShapeType="1"/>
          </p:cNvSpPr>
          <p:nvPr/>
        </p:nvSpPr>
        <p:spPr bwMode="auto">
          <a:xfrm>
            <a:off x="3276600" y="3949700"/>
            <a:ext cx="11430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IN"/>
          </a:p>
        </p:txBody>
      </p:sp>
      <p:grpSp>
        <p:nvGrpSpPr>
          <p:cNvPr id="6" name="Group 51"/>
          <p:cNvGrpSpPr>
            <a:grpSpLocks/>
          </p:cNvGrpSpPr>
          <p:nvPr/>
        </p:nvGrpSpPr>
        <p:grpSpPr bwMode="auto">
          <a:xfrm>
            <a:off x="3222625" y="2624138"/>
            <a:ext cx="695325" cy="1143000"/>
            <a:chOff x="2016" y="1632"/>
            <a:chExt cx="438" cy="720"/>
          </a:xfrm>
        </p:grpSpPr>
        <p:sp>
          <p:nvSpPr>
            <p:cNvPr id="27681" name="Line 46"/>
            <p:cNvSpPr>
              <a:spLocks noChangeShapeType="1"/>
            </p:cNvSpPr>
            <p:nvPr/>
          </p:nvSpPr>
          <p:spPr bwMode="auto">
            <a:xfrm>
              <a:off x="2016" y="1632"/>
              <a:ext cx="336" cy="72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IN"/>
            </a:p>
          </p:txBody>
        </p:sp>
        <p:grpSp>
          <p:nvGrpSpPr>
            <p:cNvPr id="7" name="Group 50"/>
            <p:cNvGrpSpPr>
              <a:grpSpLocks/>
            </p:cNvGrpSpPr>
            <p:nvPr/>
          </p:nvGrpSpPr>
          <p:grpSpPr bwMode="auto">
            <a:xfrm>
              <a:off x="2256" y="1886"/>
              <a:ext cx="198" cy="346"/>
              <a:chOff x="2256" y="1886"/>
              <a:chExt cx="198" cy="346"/>
            </a:xfrm>
          </p:grpSpPr>
          <p:sp>
            <p:nvSpPr>
              <p:cNvPr id="27683" name="Text Box 47"/>
              <p:cNvSpPr txBox="1">
                <a:spLocks noChangeArrowheads="1"/>
              </p:cNvSpPr>
              <p:nvPr/>
            </p:nvSpPr>
            <p:spPr bwMode="auto">
              <a:xfrm>
                <a:off x="2256" y="1886"/>
                <a:ext cx="192" cy="346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 rtl="0"/>
                <a:r>
                  <a:rPr lang="en-US" sz="3000">
                    <a:latin typeface="Calibri" pitchFamily="34" charset="0"/>
                  </a:rPr>
                  <a:t>-</a:t>
                </a:r>
              </a:p>
            </p:txBody>
          </p:sp>
          <p:sp>
            <p:nvSpPr>
              <p:cNvPr id="27684" name="Oval 48"/>
              <p:cNvSpPr>
                <a:spLocks noChangeArrowheads="1"/>
              </p:cNvSpPr>
              <p:nvPr/>
            </p:nvSpPr>
            <p:spPr bwMode="auto">
              <a:xfrm>
                <a:off x="2262" y="1992"/>
                <a:ext cx="192" cy="192"/>
              </a:xfrm>
              <a:prstGeom prst="ellipse">
                <a:avLst/>
              </a:prstGeom>
              <a:noFill/>
              <a:ln w="222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algn="l" rtl="0"/>
                <a:endParaRPr lang="ms-MY">
                  <a:latin typeface="Calibri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79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179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14" grpId="0" animBg="1"/>
      <p:bldP spid="179247" grpId="0" animBg="1"/>
      <p:bldP spid="179248" grpId="0" animBg="1"/>
      <p:bldP spid="179248" grpId="1" animBg="1"/>
      <p:bldP spid="179249" grpId="0" animBg="1"/>
      <p:bldP spid="179250" grpId="0" animBg="1"/>
      <p:bldP spid="179250" grpId="1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-357214"/>
            <a:ext cx="8229600" cy="1143000"/>
          </a:xfrm>
        </p:spPr>
        <p:txBody>
          <a:bodyPr/>
          <a:lstStyle/>
          <a:p>
            <a:r>
              <a:rPr lang="en-IN" b="1" u="sng" dirty="0" smtClean="0">
                <a:solidFill>
                  <a:srgbClr val="C00000"/>
                </a:solidFill>
              </a:rPr>
              <a:t>GLUTAMATE ANTAGONIST</a:t>
            </a:r>
            <a:endParaRPr lang="en-IN" b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614364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IN" sz="5100" b="1" u="sng" dirty="0" smtClean="0">
                <a:solidFill>
                  <a:srgbClr val="FF0066"/>
                </a:solidFill>
              </a:rPr>
              <a:t>AMANTADINE:</a:t>
            </a:r>
          </a:p>
          <a:p>
            <a:r>
              <a:rPr lang="en-IN" dirty="0" smtClean="0"/>
              <a:t>Presynaptic synthesis &amp; release of dopamine in the brain &amp; has  </a:t>
            </a:r>
            <a:r>
              <a:rPr lang="en-IN" dirty="0" err="1" smtClean="0"/>
              <a:t>Anticholinergic</a:t>
            </a:r>
            <a:r>
              <a:rPr lang="en-IN" dirty="0" smtClean="0"/>
              <a:t> property</a:t>
            </a:r>
            <a:endParaRPr lang="en-IN" dirty="0"/>
          </a:p>
          <a:p>
            <a:r>
              <a:rPr lang="en-IN" dirty="0" smtClean="0"/>
              <a:t>Antagonist action on NMDA glutamate receptors, through which striatal dopaminergic system exerts its influence</a:t>
            </a:r>
          </a:p>
          <a:p>
            <a:r>
              <a:rPr lang="en-IN" dirty="0" smtClean="0"/>
              <a:t>Serves to suppress motor fluctuations &amp; abnormal movements</a:t>
            </a:r>
          </a:p>
          <a:p>
            <a:r>
              <a:rPr lang="en-IN" b="1" u="sng" dirty="0" smtClean="0">
                <a:solidFill>
                  <a:srgbClr val="FF0066"/>
                </a:solidFill>
              </a:rPr>
              <a:t>S/E  : </a:t>
            </a:r>
            <a:r>
              <a:rPr lang="en-IN" dirty="0" smtClean="0"/>
              <a:t>insomnia , restless , confusion, nightmares , anticholinergic effect &amp; rarely hallucination</a:t>
            </a:r>
          </a:p>
          <a:p>
            <a:r>
              <a:rPr lang="en-IN" dirty="0" err="1" smtClean="0"/>
              <a:t>Charecteristic</a:t>
            </a:r>
            <a:r>
              <a:rPr lang="en-IN" dirty="0" smtClean="0"/>
              <a:t> side effect is local release of CAs</a:t>
            </a:r>
            <a:r>
              <a:rPr lang="en-IN" dirty="0" smtClean="0">
                <a:sym typeface="Wingdings" panose="05000000000000000000" pitchFamily="2" charset="2"/>
              </a:rPr>
              <a:t> post capillary vasoconstriction  is </a:t>
            </a:r>
            <a:r>
              <a:rPr lang="en-IN" dirty="0" err="1" smtClean="0">
                <a:sym typeface="Wingdings" panose="05000000000000000000" pitchFamily="2" charset="2"/>
              </a:rPr>
              <a:t>livedo</a:t>
            </a:r>
            <a:r>
              <a:rPr lang="en-IN" dirty="0" smtClean="0">
                <a:sym typeface="Wingdings" panose="05000000000000000000" pitchFamily="2" charset="2"/>
              </a:rPr>
              <a:t> </a:t>
            </a:r>
            <a:r>
              <a:rPr lang="en-IN" dirty="0" err="1" smtClean="0">
                <a:sym typeface="Wingdings" panose="05000000000000000000" pitchFamily="2" charset="2"/>
              </a:rPr>
              <a:t>reticularis</a:t>
            </a:r>
            <a:r>
              <a:rPr lang="en-IN" dirty="0" smtClean="0">
                <a:sym typeface="Wingdings" panose="05000000000000000000" pitchFamily="2" charset="2"/>
              </a:rPr>
              <a:t> &amp; </a:t>
            </a:r>
            <a:r>
              <a:rPr lang="en-IN" dirty="0" err="1" smtClean="0">
                <a:sym typeface="Wingdings" panose="05000000000000000000" pitchFamily="2" charset="2"/>
              </a:rPr>
              <a:t>edema</a:t>
            </a:r>
            <a:r>
              <a:rPr lang="en-IN" dirty="0" smtClean="0">
                <a:sym typeface="Wingdings" panose="05000000000000000000" pitchFamily="2" charset="2"/>
              </a:rPr>
              <a:t> of ankles</a:t>
            </a:r>
            <a:endParaRPr lang="en-IN" dirty="0" smtClean="0"/>
          </a:p>
          <a:p>
            <a:r>
              <a:rPr lang="en-IN" b="1" u="sng" dirty="0" smtClean="0">
                <a:solidFill>
                  <a:srgbClr val="FF0066"/>
                </a:solidFill>
              </a:rPr>
              <a:t>Use :</a:t>
            </a:r>
            <a:r>
              <a:rPr lang="en-IN" dirty="0" smtClean="0"/>
              <a:t>To supplement levodopa in advanced cases</a:t>
            </a:r>
          </a:p>
          <a:p>
            <a:r>
              <a:rPr lang="en-IN" b="1" dirty="0" smtClean="0">
                <a:solidFill>
                  <a:srgbClr val="FF0066"/>
                </a:solidFill>
              </a:rPr>
              <a:t>Dose</a:t>
            </a:r>
            <a:r>
              <a:rPr lang="en-IN" dirty="0" smtClean="0"/>
              <a:t> 100mg BD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8994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-285776"/>
            <a:ext cx="8229600" cy="1143000"/>
          </a:xfrm>
        </p:spPr>
        <p:txBody>
          <a:bodyPr/>
          <a:lstStyle/>
          <a:p>
            <a:r>
              <a:rPr lang="en-IN" b="1" u="sng" dirty="0" smtClean="0">
                <a:solidFill>
                  <a:srgbClr val="C00000"/>
                </a:solidFill>
              </a:rPr>
              <a:t>CENTRAL ANTICHOLINERGICS</a:t>
            </a:r>
            <a:endParaRPr lang="en-IN" b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6072206"/>
          </a:xfrm>
        </p:spPr>
        <p:txBody>
          <a:bodyPr>
            <a:normAutofit fontScale="92500" lnSpcReduction="20000"/>
          </a:bodyPr>
          <a:lstStyle/>
          <a:p>
            <a:r>
              <a:rPr lang="en-IN" dirty="0" smtClean="0"/>
              <a:t>High central : peripheral anticholinergic action ratio than atropine</a:t>
            </a:r>
          </a:p>
          <a:p>
            <a:r>
              <a:rPr lang="en-IN" dirty="0" smtClean="0"/>
              <a:t>Reduce unbalanced cholinergic activity in the striatum of </a:t>
            </a:r>
            <a:r>
              <a:rPr lang="en-IN" dirty="0" err="1" smtClean="0"/>
              <a:t>parkinsonian</a:t>
            </a:r>
            <a:r>
              <a:rPr lang="en-IN" dirty="0" smtClean="0"/>
              <a:t> </a:t>
            </a:r>
            <a:r>
              <a:rPr lang="en-IN" dirty="0" err="1" smtClean="0"/>
              <a:t>pts</a:t>
            </a:r>
            <a:endParaRPr lang="en-IN" dirty="0" smtClean="0"/>
          </a:p>
          <a:p>
            <a:r>
              <a:rPr lang="en-IN" dirty="0" smtClean="0"/>
              <a:t>10-25% reduction in </a:t>
            </a:r>
            <a:r>
              <a:rPr lang="en-IN" dirty="0" err="1" smtClean="0"/>
              <a:t>parkinsonian</a:t>
            </a:r>
            <a:r>
              <a:rPr lang="en-IN" dirty="0" smtClean="0"/>
              <a:t> symptoms lasting for 4-8hrs after a single dose</a:t>
            </a:r>
          </a:p>
          <a:p>
            <a:r>
              <a:rPr lang="en-IN" dirty="0" smtClean="0"/>
              <a:t>Tremor is benefitted than rigidity</a:t>
            </a:r>
          </a:p>
          <a:p>
            <a:r>
              <a:rPr lang="en-IN" dirty="0" err="1" smtClean="0"/>
              <a:t>Hypokinesia</a:t>
            </a:r>
            <a:r>
              <a:rPr lang="en-IN" dirty="0" smtClean="0"/>
              <a:t> is affected least</a:t>
            </a:r>
          </a:p>
          <a:p>
            <a:r>
              <a:rPr lang="en-IN" dirty="0" smtClean="0"/>
              <a:t>Only effective drug </a:t>
            </a:r>
            <a:r>
              <a:rPr lang="en-IN" b="1" dirty="0" smtClean="0">
                <a:solidFill>
                  <a:srgbClr val="FF0066"/>
                </a:solidFill>
              </a:rPr>
              <a:t>in drug induced parkinsonism</a:t>
            </a:r>
          </a:p>
          <a:p>
            <a:r>
              <a:rPr lang="en-IN" dirty="0" smtClean="0"/>
              <a:t>Better tolerated &amp; their sedative action helps</a:t>
            </a:r>
          </a:p>
          <a:p>
            <a:r>
              <a:rPr lang="en-IN" b="1" u="sng" dirty="0" smtClean="0">
                <a:solidFill>
                  <a:srgbClr val="FF0066"/>
                </a:solidFill>
              </a:rPr>
              <a:t>S/E </a:t>
            </a:r>
            <a:r>
              <a:rPr lang="en-IN" b="1" u="sng" dirty="0" smtClean="0">
                <a:solidFill>
                  <a:srgbClr val="FF0066"/>
                </a:solidFill>
                <a:sym typeface="Wingdings" panose="05000000000000000000" pitchFamily="2" charset="2"/>
              </a:rPr>
              <a:t> </a:t>
            </a:r>
            <a:r>
              <a:rPr lang="en-IN" dirty="0" smtClean="0">
                <a:sym typeface="Wingdings" panose="05000000000000000000" pitchFamily="2" charset="2"/>
              </a:rPr>
              <a:t>impairment of memory , organic </a:t>
            </a:r>
            <a:r>
              <a:rPr lang="en-IN" dirty="0" err="1" smtClean="0">
                <a:sym typeface="Wingdings" panose="05000000000000000000" pitchFamily="2" charset="2"/>
              </a:rPr>
              <a:t>confusional</a:t>
            </a:r>
            <a:r>
              <a:rPr lang="en-IN" dirty="0" smtClean="0">
                <a:sym typeface="Wingdings" panose="05000000000000000000" pitchFamily="2" charset="2"/>
              </a:rPr>
              <a:t> states, &amp; blurred vision , common in elderly. Urinary </a:t>
            </a:r>
            <a:r>
              <a:rPr lang="en-IN" dirty="0" err="1" smtClean="0">
                <a:sym typeface="Wingdings" panose="05000000000000000000" pitchFamily="2" charset="2"/>
              </a:rPr>
              <a:t>retension</a:t>
            </a:r>
            <a:r>
              <a:rPr lang="en-IN" dirty="0" smtClean="0">
                <a:sym typeface="Wingdings" panose="05000000000000000000" pitchFamily="2" charset="2"/>
              </a:rPr>
              <a:t> in elderly males</a:t>
            </a:r>
          </a:p>
        </p:txBody>
      </p:sp>
    </p:spTree>
    <p:extLst>
      <p:ext uri="{BB962C8B-B14F-4D97-AF65-F5344CB8AC3E}">
        <p14:creationId xmlns:p14="http://schemas.microsoft.com/office/powerpoint/2010/main" xmlns="" val="58948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2531" name="Picture 4" descr="014001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4282" y="0"/>
            <a:ext cx="8929718" cy="6858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b="1" u="sng" dirty="0" smtClean="0">
                <a:solidFill>
                  <a:srgbClr val="FF0066"/>
                </a:solidFill>
              </a:rPr>
              <a:t>TRIHEXYPHENIDYL : </a:t>
            </a:r>
          </a:p>
          <a:p>
            <a:r>
              <a:rPr lang="en-IN" dirty="0" smtClean="0"/>
              <a:t>Commonly used drug</a:t>
            </a:r>
          </a:p>
          <a:p>
            <a:r>
              <a:rPr lang="en-IN" dirty="0" smtClean="0"/>
              <a:t>Low dose in 2-3 divided portions per day &amp; gradually increase till  side effects are tolerated</a:t>
            </a:r>
          </a:p>
          <a:p>
            <a:r>
              <a:rPr lang="en-IN" dirty="0" smtClean="0"/>
              <a:t>Dose : 2-10mg/day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err="1" smtClean="0">
                <a:solidFill>
                  <a:srgbClr val="FF0066"/>
                </a:solidFill>
              </a:rPr>
              <a:t>Procyclidine</a:t>
            </a:r>
            <a:r>
              <a:rPr lang="en-IN" dirty="0" smtClean="0"/>
              <a:t> : 5-20mg/day</a:t>
            </a:r>
          </a:p>
          <a:p>
            <a:r>
              <a:rPr lang="en-IN" dirty="0" err="1" smtClean="0">
                <a:solidFill>
                  <a:srgbClr val="FF0066"/>
                </a:solidFill>
              </a:rPr>
              <a:t>Biperidine</a:t>
            </a:r>
            <a:r>
              <a:rPr lang="en-IN" dirty="0" smtClean="0">
                <a:solidFill>
                  <a:srgbClr val="FF0066"/>
                </a:solidFill>
              </a:rPr>
              <a:t> </a:t>
            </a:r>
            <a:r>
              <a:rPr lang="en-IN" dirty="0" smtClean="0"/>
              <a:t>: 2-10mg /day oral , </a:t>
            </a:r>
            <a:r>
              <a:rPr lang="en-IN" dirty="0" err="1" smtClean="0"/>
              <a:t>i.m</a:t>
            </a:r>
            <a:r>
              <a:rPr lang="en-IN" dirty="0" smtClean="0"/>
              <a:t> , or </a:t>
            </a:r>
            <a:r>
              <a:rPr lang="en-IN" dirty="0" err="1" smtClean="0"/>
              <a:t>i.v</a:t>
            </a:r>
            <a:endParaRPr lang="en-IN" dirty="0" smtClean="0"/>
          </a:p>
          <a:p>
            <a:r>
              <a:rPr lang="en-IN" dirty="0" err="1" smtClean="0">
                <a:solidFill>
                  <a:srgbClr val="FF0066"/>
                </a:solidFill>
              </a:rPr>
              <a:t>Orphenedrine</a:t>
            </a:r>
            <a:r>
              <a:rPr lang="en-IN" dirty="0" smtClean="0"/>
              <a:t> : 100-300mg /day</a:t>
            </a:r>
          </a:p>
          <a:p>
            <a:r>
              <a:rPr lang="en-IN" dirty="0" smtClean="0">
                <a:solidFill>
                  <a:srgbClr val="FF0066"/>
                </a:solidFill>
              </a:rPr>
              <a:t>Promethazine</a:t>
            </a:r>
            <a:r>
              <a:rPr lang="en-IN" dirty="0" smtClean="0"/>
              <a:t> : 25-75mg /day </a:t>
            </a:r>
          </a:p>
        </p:txBody>
      </p:sp>
    </p:spTree>
    <p:extLst>
      <p:ext uri="{BB962C8B-B14F-4D97-AF65-F5344CB8AC3E}">
        <p14:creationId xmlns:p14="http://schemas.microsoft.com/office/powerpoint/2010/main" xmlns="" val="243655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60" y="285728"/>
            <a:ext cx="483395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THANK YOU</a:t>
            </a:r>
            <a:endParaRPr lang="en-US" sz="7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230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Parkinsonism 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Progressive degenerative disorder </a:t>
            </a:r>
          </a:p>
          <a:p>
            <a:r>
              <a:rPr lang="en-IN" dirty="0" smtClean="0"/>
              <a:t>Mostly affecting older people </a:t>
            </a:r>
          </a:p>
          <a:p>
            <a:r>
              <a:rPr lang="en-IN" dirty="0" smtClean="0"/>
              <a:t>First described by James Parkinson in 1817 </a:t>
            </a:r>
          </a:p>
          <a:p>
            <a:r>
              <a:rPr lang="en-IN" dirty="0" smtClean="0">
                <a:solidFill>
                  <a:schemeClr val="accent1">
                    <a:lumMod val="75000"/>
                  </a:schemeClr>
                </a:solidFill>
              </a:rPr>
              <a:t>Primary or idiopathic parkinsonism </a:t>
            </a:r>
            <a:r>
              <a:rPr lang="en-IN" dirty="0" smtClean="0"/>
              <a:t>: cause unknown. Multifactorial </a:t>
            </a:r>
            <a:endParaRPr lang="en-IN" dirty="0"/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  Eg : genetic predisposition and aging of brain due to free radical damage to dopaminergic neuron in basal ganglia</a:t>
            </a:r>
          </a:p>
          <a:p>
            <a:pPr marL="0" indent="0">
              <a:buNone/>
            </a:pPr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xmlns="" val="1253269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1026" name="Picture 2" descr="H:\park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8424936" cy="583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60837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Secondary parkinsonism</a:t>
            </a:r>
            <a:r>
              <a:rPr lang="en-IN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IN" dirty="0" smtClean="0"/>
              <a:t>Drugs </a:t>
            </a:r>
          </a:p>
          <a:p>
            <a:r>
              <a:rPr lang="en-IN" dirty="0" smtClean="0"/>
              <a:t>Toxins : MPTP, manganese, CO, methanol</a:t>
            </a:r>
          </a:p>
          <a:p>
            <a:r>
              <a:rPr lang="en-IN" dirty="0" smtClean="0"/>
              <a:t>Metabolic disorder : </a:t>
            </a:r>
            <a:r>
              <a:rPr lang="en-IN" dirty="0" err="1" smtClean="0"/>
              <a:t>hypoparathyroidism</a:t>
            </a:r>
            <a:r>
              <a:rPr lang="en-IN" dirty="0" smtClean="0"/>
              <a:t>, hypothyroidism, acquired </a:t>
            </a:r>
            <a:r>
              <a:rPr lang="en-IN" dirty="0" err="1" smtClean="0"/>
              <a:t>hepatocerebral</a:t>
            </a:r>
            <a:r>
              <a:rPr lang="en-IN" dirty="0" smtClean="0"/>
              <a:t> degeneration</a:t>
            </a:r>
          </a:p>
          <a:p>
            <a:r>
              <a:rPr lang="en-IN" dirty="0" smtClean="0"/>
              <a:t>Vascular </a:t>
            </a:r>
          </a:p>
          <a:p>
            <a:r>
              <a:rPr lang="en-IN" dirty="0" smtClean="0"/>
              <a:t>Post encephalitic parkinsonism and infectious diseases</a:t>
            </a:r>
          </a:p>
          <a:p>
            <a:r>
              <a:rPr lang="en-IN" dirty="0" smtClean="0"/>
              <a:t>Normotensive hydrocephalus</a:t>
            </a:r>
          </a:p>
          <a:p>
            <a:r>
              <a:rPr lang="en-IN" dirty="0" smtClean="0"/>
              <a:t>Post traumatic encephalopathy</a:t>
            </a:r>
          </a:p>
          <a:p>
            <a:r>
              <a:rPr lang="en-IN" dirty="0" smtClean="0"/>
              <a:t>Space occupying </a:t>
            </a:r>
            <a:r>
              <a:rPr lang="en-IN" dirty="0" err="1" smtClean="0"/>
              <a:t>lesios</a:t>
            </a:r>
            <a:endParaRPr lang="en-IN" dirty="0" smtClean="0"/>
          </a:p>
          <a:p>
            <a:r>
              <a:rPr lang="en-IN" dirty="0" err="1" smtClean="0"/>
              <a:t>Paraneoplastic</a:t>
            </a:r>
            <a:r>
              <a:rPr lang="en-IN" dirty="0" smtClean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582011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Drug induced parkinsonism 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Neuroleptics : Haloperidol, </a:t>
            </a:r>
            <a:r>
              <a:rPr lang="en-IN" dirty="0" err="1"/>
              <a:t>R</a:t>
            </a:r>
            <a:r>
              <a:rPr lang="en-IN" dirty="0" err="1" smtClean="0"/>
              <a:t>isperidone</a:t>
            </a:r>
            <a:r>
              <a:rPr lang="en-IN" dirty="0" smtClean="0"/>
              <a:t>, Chlorpromazine, </a:t>
            </a:r>
            <a:r>
              <a:rPr lang="en-IN" dirty="0" err="1"/>
              <a:t>T</a:t>
            </a:r>
            <a:r>
              <a:rPr lang="en-IN" dirty="0" err="1" smtClean="0"/>
              <a:t>hioridazine</a:t>
            </a:r>
            <a:r>
              <a:rPr lang="en-IN" dirty="0" smtClean="0"/>
              <a:t>, </a:t>
            </a:r>
            <a:r>
              <a:rPr lang="en-IN" dirty="0" err="1"/>
              <a:t>O</a:t>
            </a:r>
            <a:r>
              <a:rPr lang="en-IN" dirty="0" err="1" smtClean="0"/>
              <a:t>lanzepine</a:t>
            </a:r>
            <a:r>
              <a:rPr lang="en-IN" dirty="0" smtClean="0"/>
              <a:t> </a:t>
            </a:r>
          </a:p>
          <a:p>
            <a:r>
              <a:rPr lang="en-IN" smtClean="0"/>
              <a:t>Antiemetic : </a:t>
            </a:r>
            <a:r>
              <a:rPr lang="en-IN" dirty="0" err="1"/>
              <a:t>P</a:t>
            </a:r>
            <a:r>
              <a:rPr lang="en-IN" dirty="0" err="1" smtClean="0"/>
              <a:t>rochlorperazine</a:t>
            </a:r>
            <a:endParaRPr lang="en-IN" dirty="0" smtClean="0"/>
          </a:p>
          <a:p>
            <a:r>
              <a:rPr lang="en-IN" dirty="0" smtClean="0"/>
              <a:t>GI motility drug : </a:t>
            </a:r>
            <a:r>
              <a:rPr lang="en-IN" dirty="0" err="1"/>
              <a:t>M</a:t>
            </a:r>
            <a:r>
              <a:rPr lang="en-IN" dirty="0" err="1" smtClean="0"/>
              <a:t>etachlopramide</a:t>
            </a:r>
            <a:endParaRPr lang="en-IN" dirty="0" smtClean="0"/>
          </a:p>
          <a:p>
            <a:r>
              <a:rPr lang="en-IN" dirty="0" smtClean="0"/>
              <a:t>Reserpine </a:t>
            </a:r>
          </a:p>
          <a:p>
            <a:r>
              <a:rPr lang="en-IN" dirty="0" err="1" smtClean="0"/>
              <a:t>Tetrabenazine</a:t>
            </a:r>
            <a:endParaRPr lang="en-IN" dirty="0" smtClean="0"/>
          </a:p>
          <a:p>
            <a:r>
              <a:rPr lang="en-IN" dirty="0" err="1" smtClean="0"/>
              <a:t>Cinnarizine</a:t>
            </a:r>
            <a:endParaRPr lang="en-IN" dirty="0" smtClean="0"/>
          </a:p>
          <a:p>
            <a:r>
              <a:rPr lang="en-IN" dirty="0" err="1" smtClean="0"/>
              <a:t>Flunarizine</a:t>
            </a:r>
            <a:r>
              <a:rPr lang="en-IN" dirty="0" smtClean="0"/>
              <a:t> 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548223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en-IN" dirty="0" smtClean="0">
                <a:solidFill>
                  <a:schemeClr val="accent1">
                    <a:lumMod val="75000"/>
                  </a:schemeClr>
                </a:solidFill>
              </a:rPr>
              <a:t>Lesion </a:t>
            </a:r>
            <a:r>
              <a:rPr lang="en-IN" dirty="0" smtClean="0"/>
              <a:t>: degeneration of neurones in </a:t>
            </a:r>
            <a:r>
              <a:rPr lang="en-IN" dirty="0" err="1" smtClean="0"/>
              <a:t>substantia</a:t>
            </a:r>
            <a:r>
              <a:rPr lang="en-IN" dirty="0" smtClean="0"/>
              <a:t> </a:t>
            </a:r>
            <a:r>
              <a:rPr lang="en-IN" dirty="0" err="1" smtClean="0"/>
              <a:t>nigra</a:t>
            </a:r>
            <a:r>
              <a:rPr lang="en-IN" dirty="0" smtClean="0"/>
              <a:t> pars </a:t>
            </a:r>
            <a:r>
              <a:rPr lang="en-IN" dirty="0" err="1" smtClean="0"/>
              <a:t>compacta</a:t>
            </a:r>
            <a:r>
              <a:rPr lang="en-IN" dirty="0" smtClean="0"/>
              <a:t> (SN-PC) and </a:t>
            </a:r>
            <a:r>
              <a:rPr lang="en-IN" dirty="0" err="1" smtClean="0"/>
              <a:t>nigrastriatal</a:t>
            </a:r>
            <a:r>
              <a:rPr lang="en-IN" dirty="0" smtClean="0"/>
              <a:t> (dopaminergic) tract</a:t>
            </a:r>
          </a:p>
          <a:p>
            <a:r>
              <a:rPr lang="en-IN" dirty="0" smtClean="0"/>
              <a:t>DA in striatum – controls muscle tone and coordinates movements</a:t>
            </a:r>
          </a:p>
          <a:p>
            <a:r>
              <a:rPr lang="en-IN" dirty="0" smtClean="0"/>
              <a:t>An imbalance between DA (inhibitory) and cholinergic (excitatory) system in striatum occurs  giving rise to motor defects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472638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1806</Words>
  <Application>Microsoft Office PowerPoint</Application>
  <PresentationFormat>On-screen Show (4:3)</PresentationFormat>
  <Paragraphs>269</Paragraphs>
  <Slides>47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Office Theme</vt:lpstr>
      <vt:lpstr>ANTIPARKINSONIAN DRUGS </vt:lpstr>
      <vt:lpstr>Parkinsonism </vt:lpstr>
      <vt:lpstr>Slide 3</vt:lpstr>
      <vt:lpstr>Slide 4</vt:lpstr>
      <vt:lpstr>Parkinsonism </vt:lpstr>
      <vt:lpstr>Slide 6</vt:lpstr>
      <vt:lpstr>Secondary parkinsonism </vt:lpstr>
      <vt:lpstr>Drug induced parkinsonism </vt:lpstr>
      <vt:lpstr>Slide 9</vt:lpstr>
      <vt:lpstr>Slide 10</vt:lpstr>
      <vt:lpstr>Dopamine receptors</vt:lpstr>
      <vt:lpstr>Dopamine Receptors</vt:lpstr>
      <vt:lpstr>Dopamine receptors </vt:lpstr>
      <vt:lpstr>classification</vt:lpstr>
      <vt:lpstr>classification</vt:lpstr>
      <vt:lpstr>Slide 16</vt:lpstr>
      <vt:lpstr>Levodopa</vt:lpstr>
      <vt:lpstr>CNS Action</vt:lpstr>
      <vt:lpstr>CVS </vt:lpstr>
      <vt:lpstr>Endocrine </vt:lpstr>
      <vt:lpstr>Pharmacokinetics </vt:lpstr>
      <vt:lpstr>Adverse effects </vt:lpstr>
      <vt:lpstr>Adverse effects</vt:lpstr>
      <vt:lpstr>Slide 24</vt:lpstr>
      <vt:lpstr>Slide 25</vt:lpstr>
      <vt:lpstr>Slide 26</vt:lpstr>
      <vt:lpstr>Slide 27</vt:lpstr>
      <vt:lpstr>Interactions </vt:lpstr>
      <vt:lpstr>Interactions </vt:lpstr>
      <vt:lpstr>Contraindication </vt:lpstr>
      <vt:lpstr>PERIPHERAL DECARBOXYALASE INHIBITOR </vt:lpstr>
      <vt:lpstr>Levodopa – carbidopa</vt:lpstr>
      <vt:lpstr>Slide 33</vt:lpstr>
      <vt:lpstr>Slide 34</vt:lpstr>
      <vt:lpstr>DOPAMINERGIC AGONISTS</vt:lpstr>
      <vt:lpstr>Slide 36</vt:lpstr>
      <vt:lpstr>MAO – B INHIBITOR</vt:lpstr>
      <vt:lpstr>Slide 38</vt:lpstr>
      <vt:lpstr>Slide 39</vt:lpstr>
      <vt:lpstr>Slide 40</vt:lpstr>
      <vt:lpstr>COMT INHIBITORS</vt:lpstr>
      <vt:lpstr>Slide 42</vt:lpstr>
      <vt:lpstr>GLUTAMATE ANTAGONIST</vt:lpstr>
      <vt:lpstr>CENTRAL ANTICHOLINERGICS</vt:lpstr>
      <vt:lpstr>Slide 45</vt:lpstr>
      <vt:lpstr>Slide 46</vt:lpstr>
      <vt:lpstr>Slide 47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ANTIPARKINSONIAN DRUGS</dc:title>
  <dc:creator>drhemu255</dc:creator>
  <cp:lastModifiedBy>Windows User</cp:lastModifiedBy>
  <cp:revision>29</cp:revision>
  <dcterms:created xsi:type="dcterms:W3CDTF">2014-04-10T09:30:13Z</dcterms:created>
  <dcterms:modified xsi:type="dcterms:W3CDTF">2014-04-11T07:21:42Z</dcterms:modified>
</cp:coreProperties>
</file>